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3"/>
  </p:notesMasterIdLst>
  <p:sldIdLst>
    <p:sldId id="256" r:id="rId2"/>
    <p:sldId id="257" r:id="rId3"/>
    <p:sldId id="262" r:id="rId4"/>
    <p:sldId id="1676" r:id="rId5"/>
    <p:sldId id="265" r:id="rId6"/>
    <p:sldId id="266" r:id="rId7"/>
    <p:sldId id="267" r:id="rId8"/>
    <p:sldId id="268" r:id="rId9"/>
    <p:sldId id="1681" r:id="rId10"/>
    <p:sldId id="270" r:id="rId11"/>
    <p:sldId id="271" r:id="rId12"/>
    <p:sldId id="269" r:id="rId13"/>
    <p:sldId id="1690" r:id="rId14"/>
    <p:sldId id="1709" r:id="rId15"/>
    <p:sldId id="1682" r:id="rId16"/>
    <p:sldId id="272" r:id="rId17"/>
    <p:sldId id="1685" r:id="rId18"/>
    <p:sldId id="1686" r:id="rId19"/>
    <p:sldId id="1732" r:id="rId20"/>
    <p:sldId id="1710" r:id="rId21"/>
    <p:sldId id="1699" r:id="rId22"/>
    <p:sldId id="1672" r:id="rId23"/>
    <p:sldId id="1684" r:id="rId24"/>
    <p:sldId id="1714" r:id="rId25"/>
    <p:sldId id="1691" r:id="rId26"/>
    <p:sldId id="263" r:id="rId27"/>
    <p:sldId id="1692" r:id="rId28"/>
    <p:sldId id="1687" r:id="rId29"/>
    <p:sldId id="1688" r:id="rId30"/>
    <p:sldId id="1683" r:id="rId31"/>
    <p:sldId id="1697" r:id="rId32"/>
    <p:sldId id="1694" r:id="rId33"/>
    <p:sldId id="1700" r:id="rId34"/>
    <p:sldId id="1711" r:id="rId35"/>
    <p:sldId id="1698" r:id="rId36"/>
    <p:sldId id="1724" r:id="rId37"/>
    <p:sldId id="1701" r:id="rId38"/>
    <p:sldId id="1702" r:id="rId39"/>
    <p:sldId id="1703" r:id="rId40"/>
    <p:sldId id="1705" r:id="rId41"/>
    <p:sldId id="1715" r:id="rId42"/>
    <p:sldId id="1716" r:id="rId43"/>
    <p:sldId id="1704" r:id="rId44"/>
    <p:sldId id="1706" r:id="rId45"/>
    <p:sldId id="1695" r:id="rId46"/>
    <p:sldId id="1707" r:id="rId47"/>
    <p:sldId id="1689" r:id="rId48"/>
    <p:sldId id="1725" r:id="rId49"/>
    <p:sldId id="1679" r:id="rId50"/>
    <p:sldId id="1733" r:id="rId51"/>
    <p:sldId id="1718" r:id="rId52"/>
    <p:sldId id="1723" r:id="rId53"/>
    <p:sldId id="1719" r:id="rId54"/>
    <p:sldId id="1726" r:id="rId55"/>
    <p:sldId id="1729" r:id="rId56"/>
    <p:sldId id="1728" r:id="rId57"/>
    <p:sldId id="1721" r:id="rId58"/>
    <p:sldId id="1730" r:id="rId59"/>
    <p:sldId id="1731" r:id="rId60"/>
    <p:sldId id="1720" r:id="rId61"/>
    <p:sldId id="1727" r:id="rId62"/>
    <p:sldId id="1736" r:id="rId63"/>
    <p:sldId id="1738" r:id="rId64"/>
    <p:sldId id="1737" r:id="rId65"/>
    <p:sldId id="1680" r:id="rId66"/>
    <p:sldId id="1675" r:id="rId67"/>
    <p:sldId id="1712" r:id="rId68"/>
    <p:sldId id="1722" r:id="rId69"/>
    <p:sldId id="264" r:id="rId70"/>
    <p:sldId id="1713" r:id="rId71"/>
    <p:sldId id="1735" r:id="rId7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5B3"/>
    <a:srgbClr val="FF877A"/>
    <a:srgbClr val="FD7796"/>
    <a:srgbClr val="F4A7AE"/>
    <a:srgbClr val="FD8267"/>
    <a:srgbClr val="F4989A"/>
    <a:srgbClr val="FFFFFF"/>
    <a:srgbClr val="EEEEEE"/>
    <a:srgbClr val="F2F2F2"/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3728"/>
  </p:normalViewPr>
  <p:slideViewPr>
    <p:cSldViewPr snapToGrid="0">
      <p:cViewPr varScale="1">
        <p:scale>
          <a:sx n="139" d="100"/>
          <a:sy n="139" d="100"/>
        </p:scale>
        <p:origin x="1872" y="168"/>
      </p:cViewPr>
      <p:guideLst>
        <p:guide orient="horz" pos="2160"/>
        <p:guide pos="3840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Vandin" userId="a434106a-4c3d-40a3-9adb-661b1e7b96ad" providerId="ADAL" clId="{32226FD0-04DC-8241-B7BF-59A970667FB5}"/>
    <pc:docChg chg="delSld modSld">
      <pc:chgData name="Andrea Vandin" userId="a434106a-4c3d-40a3-9adb-661b1e7b96ad" providerId="ADAL" clId="{32226FD0-04DC-8241-B7BF-59A970667FB5}" dt="2022-04-01T14:31:56.822" v="7" actId="790"/>
      <pc:docMkLst>
        <pc:docMk/>
      </pc:docMkLst>
      <pc:sldChg chg="del">
        <pc:chgData name="Andrea Vandin" userId="a434106a-4c3d-40a3-9adb-661b1e7b96ad" providerId="ADAL" clId="{32226FD0-04DC-8241-B7BF-59A970667FB5}" dt="2022-04-01T12:28:24.618" v="0" actId="2696"/>
        <pc:sldMkLst>
          <pc:docMk/>
          <pc:sldMk cId="0" sldId="258"/>
        </pc:sldMkLst>
      </pc:sldChg>
      <pc:sldChg chg="del">
        <pc:chgData name="Andrea Vandin" userId="a434106a-4c3d-40a3-9adb-661b1e7b96ad" providerId="ADAL" clId="{32226FD0-04DC-8241-B7BF-59A970667FB5}" dt="2022-04-01T12:28:25.257" v="1" actId="2696"/>
        <pc:sldMkLst>
          <pc:docMk/>
          <pc:sldMk cId="0" sldId="259"/>
        </pc:sldMkLst>
      </pc:sldChg>
      <pc:sldChg chg="del">
        <pc:chgData name="Andrea Vandin" userId="a434106a-4c3d-40a3-9adb-661b1e7b96ad" providerId="ADAL" clId="{32226FD0-04DC-8241-B7BF-59A970667FB5}" dt="2022-04-01T12:28:26.862" v="3" actId="2696"/>
        <pc:sldMkLst>
          <pc:docMk/>
          <pc:sldMk cId="0" sldId="260"/>
        </pc:sldMkLst>
      </pc:sldChg>
      <pc:sldChg chg="del">
        <pc:chgData name="Andrea Vandin" userId="a434106a-4c3d-40a3-9adb-661b1e7b96ad" providerId="ADAL" clId="{32226FD0-04DC-8241-B7BF-59A970667FB5}" dt="2022-04-01T12:28:25.854" v="2" actId="2696"/>
        <pc:sldMkLst>
          <pc:docMk/>
          <pc:sldMk cId="0" sldId="261"/>
        </pc:sldMkLst>
      </pc:sldChg>
      <pc:sldChg chg="modSp mod">
        <pc:chgData name="Andrea Vandin" userId="a434106a-4c3d-40a3-9adb-661b1e7b96ad" providerId="ADAL" clId="{32226FD0-04DC-8241-B7BF-59A970667FB5}" dt="2022-04-01T14:27:53.953" v="6" actId="790"/>
        <pc:sldMkLst>
          <pc:docMk/>
          <pc:sldMk cId="0" sldId="262"/>
        </pc:sldMkLst>
        <pc:spChg chg="mod">
          <ac:chgData name="Andrea Vandin" userId="a434106a-4c3d-40a3-9adb-661b1e7b96ad" providerId="ADAL" clId="{32226FD0-04DC-8241-B7BF-59A970667FB5}" dt="2022-04-01T14:27:53.953" v="6" actId="790"/>
          <ac:spMkLst>
            <pc:docMk/>
            <pc:sldMk cId="0" sldId="262"/>
            <ac:spMk id="62" creationId="{D9CD6201-5B85-674E-90FD-0292A86B32F8}"/>
          </ac:spMkLst>
        </pc:spChg>
        <pc:spChg chg="mod">
          <ac:chgData name="Andrea Vandin" userId="a434106a-4c3d-40a3-9adb-661b1e7b96ad" providerId="ADAL" clId="{32226FD0-04DC-8241-B7BF-59A970667FB5}" dt="2022-04-01T14:27:25.064" v="5" actId="790"/>
          <ac:spMkLst>
            <pc:docMk/>
            <pc:sldMk cId="0" sldId="262"/>
            <ac:spMk id="101" creationId="{00000000-0000-0000-0000-000000000000}"/>
          </ac:spMkLst>
        </pc:spChg>
      </pc:sldChg>
      <pc:sldChg chg="modSp mod">
        <pc:chgData name="Andrea Vandin" userId="a434106a-4c3d-40a3-9adb-661b1e7b96ad" providerId="ADAL" clId="{32226FD0-04DC-8241-B7BF-59A970667FB5}" dt="2022-04-01T14:31:56.822" v="7" actId="790"/>
        <pc:sldMkLst>
          <pc:docMk/>
          <pc:sldMk cId="657904014" sldId="266"/>
        </pc:sldMkLst>
        <pc:spChg chg="mod">
          <ac:chgData name="Andrea Vandin" userId="a434106a-4c3d-40a3-9adb-661b1e7b96ad" providerId="ADAL" clId="{32226FD0-04DC-8241-B7BF-59A970667FB5}" dt="2022-04-01T14:31:56.822" v="7" actId="790"/>
          <ac:spMkLst>
            <pc:docMk/>
            <pc:sldMk cId="657904014" sldId="266"/>
            <ac:spMk id="10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62d8e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262d8e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068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62d8e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262d8e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100" err="1"/>
              <a:t>Organizational</a:t>
            </a:r>
            <a:r>
              <a:rPr lang="it-IT" sz="1100"/>
              <a:t> </a:t>
            </a:r>
            <a:r>
              <a:rPr lang="it-IT" sz="1100" err="1"/>
              <a:t>change</a:t>
            </a:r>
            <a:r>
              <a:rPr lang="it-IT" sz="1100"/>
              <a:t> management </a:t>
            </a:r>
            <a:r>
              <a:rPr lang="it-IT" sz="1100" err="1"/>
              <a:t>refers</a:t>
            </a:r>
            <a:r>
              <a:rPr lang="it-IT" sz="1100"/>
              <a:t> to the set of </a:t>
            </a:r>
            <a:r>
              <a:rPr lang="it-IT" sz="1100" err="1"/>
              <a:t>activities</a:t>
            </a:r>
            <a:r>
              <a:rPr lang="it-IT" sz="1100"/>
              <a:t> </a:t>
            </a:r>
            <a:r>
              <a:rPr lang="it-IT" sz="1100" err="1"/>
              <a:t>required</a:t>
            </a:r>
            <a:r>
              <a:rPr lang="it-IT" sz="1100"/>
              <a:t> to </a:t>
            </a:r>
            <a:r>
              <a:rPr lang="it-IT" sz="1100" err="1"/>
              <a:t>change</a:t>
            </a:r>
            <a:r>
              <a:rPr lang="it-IT" sz="1100"/>
              <a:t> the way of </a:t>
            </a:r>
            <a:r>
              <a:rPr lang="it-IT" sz="1100" err="1"/>
              <a:t>working</a:t>
            </a:r>
            <a:r>
              <a:rPr lang="it-IT" sz="1100"/>
              <a:t> of </a:t>
            </a:r>
            <a:r>
              <a:rPr lang="it-IT" sz="1100" err="1"/>
              <a:t>all</a:t>
            </a:r>
            <a:r>
              <a:rPr lang="it-IT" sz="1100"/>
              <a:t> </a:t>
            </a:r>
            <a:r>
              <a:rPr lang="it-IT" sz="1100" err="1"/>
              <a:t>participants</a:t>
            </a:r>
            <a:r>
              <a:rPr lang="it-IT" sz="1100"/>
              <a:t> </a:t>
            </a:r>
            <a:r>
              <a:rPr lang="it-IT" sz="1100" err="1"/>
              <a:t>involved</a:t>
            </a:r>
            <a:r>
              <a:rPr lang="it-IT" sz="1100"/>
              <a:t> in the </a:t>
            </a:r>
            <a:r>
              <a:rPr lang="it-IT" sz="1100" err="1"/>
              <a:t>process</a:t>
            </a:r>
            <a:r>
              <a:rPr lang="it-IT" sz="110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100" err="1"/>
              <a:t>Process</a:t>
            </a:r>
            <a:r>
              <a:rPr lang="it-IT" sz="1100"/>
              <a:t> </a:t>
            </a:r>
            <a:r>
              <a:rPr lang="it-IT" sz="1100" err="1"/>
              <a:t>automation</a:t>
            </a:r>
            <a:r>
              <a:rPr lang="it-IT" sz="1100"/>
              <a:t> </a:t>
            </a:r>
            <a:r>
              <a:rPr lang="it-IT" sz="1100" err="1"/>
              <a:t>refers</a:t>
            </a:r>
            <a:r>
              <a:rPr lang="it-IT" sz="1100"/>
              <a:t> to the </a:t>
            </a:r>
            <a:r>
              <a:rPr lang="it-IT" sz="1100" err="1"/>
              <a:t>development</a:t>
            </a:r>
            <a:r>
              <a:rPr lang="it-IT" sz="1100"/>
              <a:t> and </a:t>
            </a:r>
            <a:r>
              <a:rPr lang="it-IT" sz="1100" err="1"/>
              <a:t>deployment</a:t>
            </a:r>
            <a:r>
              <a:rPr lang="it-IT" sz="1100"/>
              <a:t> of IT </a:t>
            </a:r>
            <a:r>
              <a:rPr lang="it-IT" sz="1100" err="1"/>
              <a:t>systems</a:t>
            </a:r>
            <a:r>
              <a:rPr lang="it-IT" sz="1100"/>
              <a:t> (or </a:t>
            </a:r>
            <a:r>
              <a:rPr lang="it-IT" sz="1100" err="1"/>
              <a:t>enhanced</a:t>
            </a:r>
            <a:r>
              <a:rPr lang="it-IT" sz="1100"/>
              <a:t> </a:t>
            </a:r>
            <a:r>
              <a:rPr lang="it-IT" sz="1100" err="1"/>
              <a:t>versions</a:t>
            </a:r>
            <a:r>
              <a:rPr lang="it-IT" sz="1100"/>
              <a:t> of </a:t>
            </a:r>
            <a:r>
              <a:rPr lang="it-IT" sz="1100" err="1"/>
              <a:t>existing</a:t>
            </a:r>
            <a:r>
              <a:rPr lang="it-IT" sz="1100"/>
              <a:t> IT </a:t>
            </a:r>
            <a:r>
              <a:rPr lang="it-IT" sz="1100" err="1"/>
              <a:t>systems</a:t>
            </a:r>
            <a:r>
              <a:rPr lang="it-IT" sz="1100"/>
              <a:t>) </a:t>
            </a:r>
            <a:r>
              <a:rPr lang="it-IT" sz="1100" err="1"/>
              <a:t>that</a:t>
            </a:r>
            <a:r>
              <a:rPr lang="it-IT" sz="1100"/>
              <a:t> </a:t>
            </a:r>
            <a:r>
              <a:rPr lang="it-IT" sz="1100" err="1"/>
              <a:t>support</a:t>
            </a:r>
            <a:r>
              <a:rPr lang="it-IT" sz="1100"/>
              <a:t> the to-be </a:t>
            </a:r>
            <a:r>
              <a:rPr lang="it-IT" sz="1100" err="1"/>
              <a:t>process</a:t>
            </a:r>
            <a:r>
              <a:rPr lang="it-IT" sz="110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712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62d8e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262d8e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331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62d8e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262d8e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Can </a:t>
            </a:r>
            <a:r>
              <a:rPr lang="it-IT" err="1"/>
              <a:t>you</a:t>
            </a:r>
            <a:r>
              <a:rPr lang="it-IT"/>
              <a:t> </a:t>
            </a:r>
            <a:r>
              <a:rPr lang="it-IT" err="1"/>
              <a:t>guess</a:t>
            </a:r>
            <a:r>
              <a:rPr lang="it-IT"/>
              <a:t>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9563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8466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0327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5089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795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460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5312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a262d8e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a262d8e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813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Minimum </a:t>
            </a:r>
            <a:r>
              <a:rPr lang="it-IT" err="1"/>
              <a:t>requirement</a:t>
            </a:r>
            <a:r>
              <a:rPr lang="it-IT"/>
              <a:t> for </a:t>
            </a:r>
            <a:r>
              <a:rPr lang="it-IT" err="1"/>
              <a:t>event</a:t>
            </a:r>
            <a:r>
              <a:rPr lang="it-IT"/>
              <a:t> log</a:t>
            </a:r>
          </a:p>
        </p:txBody>
      </p:sp>
    </p:spTree>
    <p:extLst>
      <p:ext uri="{BB962C8B-B14F-4D97-AF65-F5344CB8AC3E}">
        <p14:creationId xmlns:p14="http://schemas.microsoft.com/office/powerpoint/2010/main" val="2907081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C5C0D5-7AFC-154F-9DE3-E1FC1D591E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5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0697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00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a262d8e7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a262d8e7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a262d8e7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a262d8e7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681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a262d8e7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a262d8e7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726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a262d8e7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a262d8e7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733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5613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62d8e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262d8e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Wi</a:t>
            </a:r>
            <a:r>
              <a:rPr lang="it-IT"/>
              <a:t> </a:t>
            </a:r>
            <a:r>
              <a:rPr lang="it-IT" err="1"/>
              <a:t>will</a:t>
            </a:r>
            <a:r>
              <a:rPr lang="it-IT"/>
              <a:t> </a:t>
            </a:r>
            <a:r>
              <a:rPr lang="it-IT" err="1"/>
              <a:t>not</a:t>
            </a:r>
            <a:r>
              <a:rPr lang="it-IT"/>
              <a:t> go </a:t>
            </a:r>
            <a:r>
              <a:rPr lang="it-IT" err="1"/>
              <a:t>into</a:t>
            </a:r>
            <a:r>
              <a:rPr lang="it-IT"/>
              <a:t> the </a:t>
            </a:r>
            <a:r>
              <a:rPr lang="it-IT" err="1"/>
              <a:t>technical</a:t>
            </a:r>
            <a:r>
              <a:rPr lang="it-IT"/>
              <a:t> </a:t>
            </a:r>
            <a:r>
              <a:rPr lang="it-IT" err="1"/>
              <a:t>details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20679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it-IT"/>
              <a:t>«</a:t>
            </a:r>
            <a:r>
              <a:rPr lang="it-IT" err="1"/>
              <a:t>ability</a:t>
            </a:r>
            <a:r>
              <a:rPr lang="it-IT"/>
              <a:t> to </a:t>
            </a:r>
            <a:r>
              <a:rPr lang="it-IT" err="1"/>
              <a:t>explain</a:t>
            </a:r>
            <a:r>
              <a:rPr lang="it-IT"/>
              <a:t> the </a:t>
            </a:r>
            <a:r>
              <a:rPr lang="it-IT" err="1"/>
              <a:t>observed</a:t>
            </a:r>
            <a:r>
              <a:rPr lang="it-IT"/>
              <a:t> </a:t>
            </a:r>
            <a:r>
              <a:rPr lang="it-IT" err="1"/>
              <a:t>behavior</a:t>
            </a:r>
            <a:r>
              <a:rPr lang="it-IT"/>
              <a:t>» </a:t>
            </a:r>
          </a:p>
          <a:p>
            <a:pPr marL="152396" indent="0">
              <a:buNone/>
            </a:pPr>
            <a:endParaRPr lang="it-IT"/>
          </a:p>
          <a:p>
            <a:pPr marL="152396" indent="0">
              <a:buNone/>
            </a:pPr>
            <a:r>
              <a:rPr lang="it-IT" err="1"/>
              <a:t>four</a:t>
            </a:r>
            <a:r>
              <a:rPr lang="it-IT"/>
              <a:t> </a:t>
            </a:r>
            <a:r>
              <a:rPr lang="it-IT" err="1"/>
              <a:t>quality</a:t>
            </a:r>
            <a:r>
              <a:rPr lang="it-IT"/>
              <a:t> </a:t>
            </a:r>
            <a:r>
              <a:rPr lang="it-IT" err="1"/>
              <a:t>dimensions</a:t>
            </a:r>
            <a:r>
              <a:rPr lang="it-IT"/>
              <a:t> </a:t>
            </a:r>
            <a:r>
              <a:rPr lang="it-IT" i="1"/>
              <a:t>fitness</a:t>
            </a:r>
            <a:r>
              <a:rPr lang="it-IT"/>
              <a:t>, </a:t>
            </a:r>
            <a:r>
              <a:rPr lang="it-IT" i="1" err="1"/>
              <a:t>simplicity</a:t>
            </a:r>
            <a:r>
              <a:rPr lang="it-IT"/>
              <a:t>, </a:t>
            </a:r>
            <a:r>
              <a:rPr lang="it-IT" i="1" err="1"/>
              <a:t>precision</a:t>
            </a:r>
            <a:r>
              <a:rPr lang="it-IT"/>
              <a:t>, and </a:t>
            </a:r>
            <a:r>
              <a:rPr lang="it-IT" i="1" err="1"/>
              <a:t>generalization</a:t>
            </a:r>
            <a:r>
              <a:rPr lang="it-IT" i="1"/>
              <a:t> </a:t>
            </a:r>
          </a:p>
          <a:p>
            <a:pPr marL="152396" indent="0">
              <a:buNone/>
            </a:pPr>
            <a:endParaRPr lang="it-IT" i="1"/>
          </a:p>
          <a:p>
            <a:pPr marL="15239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i="1" err="1"/>
              <a:t>Occam’s</a:t>
            </a:r>
            <a:r>
              <a:rPr lang="it-IT" i="1"/>
              <a:t> </a:t>
            </a:r>
            <a:r>
              <a:rPr lang="it-IT" i="1" err="1"/>
              <a:t>razor</a:t>
            </a:r>
            <a:r>
              <a:rPr lang="it-IT" i="1"/>
              <a:t>: 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simplest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model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behavior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seen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the log,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best model </a:t>
            </a:r>
            <a:endParaRPr lang="it-IT"/>
          </a:p>
          <a:p>
            <a:pPr marL="152396" indent="0">
              <a:buNone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0633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Maximum Precision</a:t>
            </a:r>
          </a:p>
        </p:txBody>
      </p:sp>
    </p:spTree>
    <p:extLst>
      <p:ext uri="{BB962C8B-B14F-4D97-AF65-F5344CB8AC3E}">
        <p14:creationId xmlns:p14="http://schemas.microsoft.com/office/powerpoint/2010/main" val="32381112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48795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Starting</a:t>
            </a:r>
            <a:r>
              <a:rPr lang="it-IT"/>
              <a:t> from </a:t>
            </a:r>
            <a:r>
              <a:rPr lang="it-IT" err="1"/>
              <a:t>what</a:t>
            </a:r>
            <a:r>
              <a:rPr lang="it-IT"/>
              <a:t> </a:t>
            </a: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found</a:t>
            </a:r>
            <a:r>
              <a:rPr lang="it-IT"/>
              <a:t> </a:t>
            </a:r>
            <a:r>
              <a:rPr lang="it-IT" err="1"/>
              <a:t>after</a:t>
            </a:r>
            <a:r>
              <a:rPr lang="it-IT"/>
              <a:t> the </a:t>
            </a:r>
            <a:r>
              <a:rPr lang="it-IT" err="1"/>
              <a:t>Conformance</a:t>
            </a:r>
            <a:r>
              <a:rPr lang="it-IT"/>
              <a:t> </a:t>
            </a:r>
            <a:r>
              <a:rPr lang="it-IT" err="1"/>
              <a:t>check</a:t>
            </a:r>
            <a:r>
              <a:rPr lang="it-IT"/>
              <a:t> </a:t>
            </a:r>
          </a:p>
          <a:p>
            <a:r>
              <a:rPr lang="it-IT"/>
              <a:t>The </a:t>
            </a:r>
            <a:r>
              <a:rPr lang="it-IT" err="1"/>
              <a:t>repaired</a:t>
            </a:r>
            <a:r>
              <a:rPr lang="it-IT"/>
              <a:t> model can be input for </a:t>
            </a:r>
            <a:r>
              <a:rPr lang="it-IT" err="1"/>
              <a:t>simulation</a:t>
            </a:r>
            <a:r>
              <a:rPr lang="it-IT"/>
              <a:t> o </a:t>
            </a:r>
            <a:r>
              <a:rPr lang="it-IT" err="1"/>
              <a:t>implementation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83211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Extract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questions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objectives</a:t>
            </a:r>
            <a:endParaRPr lang="it-IT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Discovery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model,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Event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log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may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be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filtered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1138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38474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shovel</a:t>
            </a:r>
            <a:r>
              <a:rPr lang="it-IT"/>
              <a:t> and </a:t>
            </a:r>
            <a:r>
              <a:rPr lang="it-IT" err="1"/>
              <a:t>pickaxe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5436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30994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6050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62d8e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262d8e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7787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5689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63336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39103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a262d8e7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a262d8e7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a262d8e7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a262d8e7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8385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886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62d8e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262d8e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3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62d8e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262d8e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359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62d8e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262d8e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009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62d8e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262d8e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454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62d8e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262d8e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287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tiff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26" Type="http://schemas.openxmlformats.org/officeDocument/2006/relationships/image" Target="../media/image48.png"/><Relationship Id="rId21" Type="http://schemas.openxmlformats.org/officeDocument/2006/relationships/image" Target="../media/image43.png"/><Relationship Id="rId34" Type="http://schemas.openxmlformats.org/officeDocument/2006/relationships/image" Target="../media/image5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openxmlformats.org/officeDocument/2006/relationships/image" Target="../media/image54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29" Type="http://schemas.openxmlformats.org/officeDocument/2006/relationships/image" Target="../media/image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sv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31" Type="http://schemas.openxmlformats.org/officeDocument/2006/relationships/image" Target="../media/image5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svg"/><Relationship Id="rId22" Type="http://schemas.openxmlformats.org/officeDocument/2006/relationships/image" Target="../media/image44.svg"/><Relationship Id="rId27" Type="http://schemas.microsoft.com/office/2007/relationships/hdphoto" Target="../media/hdphoto1.wdp"/><Relationship Id="rId30" Type="http://schemas.openxmlformats.org/officeDocument/2006/relationships/image" Target="../media/image51.png"/><Relationship Id="rId35" Type="http://schemas.openxmlformats.org/officeDocument/2006/relationships/image" Target="../media/image56.svg"/><Relationship Id="rId8" Type="http://schemas.openxmlformats.org/officeDocument/2006/relationships/image" Target="../media/image30.png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xes-standard.or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tiff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tiff"/><Relationship Id="rId4" Type="http://schemas.openxmlformats.org/officeDocument/2006/relationships/image" Target="../media/image89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ic-eu.apromore.org/" TargetMode="Externa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-eu.apromore.org/login.zu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cessmining.org/logs/start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ata.4tu.nl/search?q=:keyword:%20%22Process%20Mining%22" TargetMode="External"/><Relationship Id="rId4" Type="http://schemas.openxmlformats.org/officeDocument/2006/relationships/hyperlink" Target="http://pros.unicam.it/reprository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s.unicam.it:4200/guest/guest/modelDetails/29_1609193931582_113221221424339" TargetMode="External"/><Relationship Id="rId2" Type="http://schemas.openxmlformats.org/officeDocument/2006/relationships/hyperlink" Target="https://pros.unicam.it:4200/guest/guest/logDetails/41_1609161961173_0134123110131934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orms.gle/GwmKSsjAzdpKu3dX6" TargetMode="External"/><Relationship Id="rId5" Type="http://schemas.openxmlformats.org/officeDocument/2006/relationships/hyperlink" Target="http://pros.unicam.it/reprository" TargetMode="External"/><Relationship Id="rId4" Type="http://schemas.openxmlformats.org/officeDocument/2006/relationships/hyperlink" Target="https://pros.unicam.it:4200/guest/guest/logDetails/44_1609266632685_5729420920281533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pm4py/" TargetMode="External"/><Relationship Id="rId2" Type="http://schemas.openxmlformats.org/officeDocument/2006/relationships/hyperlink" Target="https://www.gartner.com/reviews/market/process-mining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pros.webs.upv.es/sites/bp-meet-iot2021/" TargetMode="External"/><Relationship Id="rId4" Type="http://schemas.openxmlformats.org/officeDocument/2006/relationships/hyperlink" Target="https://bpm2021.diag.uniroma1.it/home-mobile/" TargetMode="Externa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apromore.org/process-mining/" TargetMode="External"/><Relationship Id="rId13" Type="http://schemas.openxmlformats.org/officeDocument/2006/relationships/hyperlink" Target="https://www.promtools.org/doku.php" TargetMode="External"/><Relationship Id="rId3" Type="http://schemas.openxmlformats.org/officeDocument/2006/relationships/hyperlink" Target="https://www.hspi.it/wp-content/uploads/2020/01/HSPI_Process_Mining_Database2020.pdf" TargetMode="External"/><Relationship Id="rId7" Type="http://schemas.openxmlformats.org/officeDocument/2006/relationships/hyperlink" Target="https://www.youtube.com/channel/UCnf70RG0X6SD_PrWdAPKITw" TargetMode="External"/><Relationship Id="rId12" Type="http://schemas.openxmlformats.org/officeDocument/2006/relationships/hyperlink" Target="http://www.processmining.org/" TargetMode="External"/><Relationship Id="rId2" Type="http://schemas.openxmlformats.org/officeDocument/2006/relationships/notesSlide" Target="../notesSlides/notesSlide43.xml"/><Relationship Id="rId16" Type="http://schemas.openxmlformats.org/officeDocument/2006/relationships/hyperlink" Target="http://pros.unicam.it/reprositor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channel/UCEbdjh7ohqJ5kyDzen6lDww" TargetMode="External"/><Relationship Id="rId11" Type="http://schemas.openxmlformats.org/officeDocument/2006/relationships/hyperlink" Target="https://www.youtube.com/watch?v=MBxeUCPnLRk&amp;list=PLxwiqnzGQJfQzhrKDQ-r6PlVr3EXu4HUQ" TargetMode="External"/><Relationship Id="rId5" Type="http://schemas.openxmlformats.org/officeDocument/2006/relationships/hyperlink" Target="https://www.coursera.org/learn/process-mining?utm_source=gg&amp;utm_medium=sem&amp;utm_content=01-CatalogDSA-ML1-US&amp;campaignid=12490862811&amp;adgroupid=119269357576&amp;device=c&amp;keyword=&amp;matchtype=b&amp;network=g&amp;devicemodel=&amp;adpostion=&amp;creativeid=503940597773&amp;hide_mobile_promo&amp;gclid=Cj0KCQjwo-aCBhC-ARIsAAkNQivScaCo-3PjHsKDx8MElVDXCHV-vgsnbPEfmeSqotQ32NkzqNlPytsaAo2WEALw_wcB" TargetMode="External"/><Relationship Id="rId15" Type="http://schemas.openxmlformats.org/officeDocument/2006/relationships/hyperlink" Target="https://processdiamond.com/" TargetMode="External"/><Relationship Id="rId10" Type="http://schemas.openxmlformats.org/officeDocument/2006/relationships/hyperlink" Target="https://www.youtube.com/watch?v=vpAxkG_W1_w&amp;ab_channel=JanMendling" TargetMode="External"/><Relationship Id="rId4" Type="http://schemas.openxmlformats.org/officeDocument/2006/relationships/hyperlink" Target="https://www.springer.com/gp/book/9783662498507" TargetMode="External"/><Relationship Id="rId9" Type="http://schemas.openxmlformats.org/officeDocument/2006/relationships/hyperlink" Target="https://www.youtube.com/c/MarlonDumas/videos" TargetMode="External"/><Relationship Id="rId14" Type="http://schemas.openxmlformats.org/officeDocument/2006/relationships/hyperlink" Target="https://apromore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tiff"/><Relationship Id="rId3" Type="http://schemas.openxmlformats.org/officeDocument/2006/relationships/image" Target="../media/image1.png"/><Relationship Id="rId7" Type="http://schemas.openxmlformats.org/officeDocument/2006/relationships/image" Target="../media/image116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687967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GB" dirty="0"/>
              <a:t>Process Mining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99800" y="3424767"/>
            <a:ext cx="79924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0" indent="0"/>
            <a:r>
              <a:rPr lang="en-GB" dirty="0"/>
              <a:t>Tools and techniques for the discovery of “real” business processes</a:t>
            </a:r>
            <a:endParaRPr dirty="0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r="12442"/>
          <a:stretch/>
        </p:blipFill>
        <p:spPr>
          <a:xfrm>
            <a:off x="10556959" y="12526"/>
            <a:ext cx="1605813" cy="18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4" y="45157"/>
            <a:ext cx="1326733" cy="163686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286400" y="4524067"/>
            <a:ext cx="5619200" cy="629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89" dirty="0"/>
              <a:t>1 April 2021</a:t>
            </a:r>
            <a:endParaRPr sz="2489" dirty="0"/>
          </a:p>
        </p:txBody>
      </p:sp>
      <p:sp>
        <p:nvSpPr>
          <p:cNvPr id="59" name="Google Shape;59;p13"/>
          <p:cNvSpPr txBox="1"/>
          <p:nvPr/>
        </p:nvSpPr>
        <p:spPr>
          <a:xfrm>
            <a:off x="3286400" y="5361334"/>
            <a:ext cx="5619200" cy="629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89" dirty="0"/>
              <a:t>PhD. Fabrizio </a:t>
            </a:r>
            <a:r>
              <a:rPr lang="en-GB" sz="2489" dirty="0" err="1"/>
              <a:t>Fornari</a:t>
            </a:r>
            <a:endParaRPr sz="2489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7734" y="3"/>
            <a:ext cx="6942929" cy="9776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E2DD7A-FE87-3049-AE0D-58D426E5B096}"/>
              </a:ext>
            </a:extLst>
          </p:cNvPr>
          <p:cNvSpPr txBox="1"/>
          <p:nvPr/>
        </p:nvSpPr>
        <p:spPr>
          <a:xfrm>
            <a:off x="0" y="6470056"/>
            <a:ext cx="596028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err="1"/>
              <a:t>Emerging</a:t>
            </a:r>
            <a:r>
              <a:rPr lang="it-IT" b="1"/>
              <a:t> </a:t>
            </a:r>
            <a:r>
              <a:rPr lang="it-IT" b="1" err="1"/>
              <a:t>Topics</a:t>
            </a:r>
            <a:r>
              <a:rPr lang="it-IT" b="1"/>
              <a:t> in Business Information Systems</a:t>
            </a:r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Redesign</a:t>
            </a:r>
            <a:endParaRPr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86FD30B-BC86-644B-88B8-44BF3C04326F}"/>
              </a:ext>
            </a:extLst>
          </p:cNvPr>
          <p:cNvSpPr/>
          <p:nvPr/>
        </p:nvSpPr>
        <p:spPr>
          <a:xfrm>
            <a:off x="7600644" y="615354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identification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C187F86-6A84-AF4A-8508-5E09C360716E}"/>
              </a:ext>
            </a:extLst>
          </p:cNvPr>
          <p:cNvSpPr/>
          <p:nvPr/>
        </p:nvSpPr>
        <p:spPr>
          <a:xfrm>
            <a:off x="7600644" y="2245695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discovery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3896AA0-4D80-FD48-85D5-87AB382F3CF4}"/>
              </a:ext>
            </a:extLst>
          </p:cNvPr>
          <p:cNvSpPr/>
          <p:nvPr/>
        </p:nvSpPr>
        <p:spPr>
          <a:xfrm>
            <a:off x="10172174" y="366217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analysis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CADE854-3BC3-284B-B9B5-C6B5AF0231F0}"/>
              </a:ext>
            </a:extLst>
          </p:cNvPr>
          <p:cNvSpPr/>
          <p:nvPr/>
        </p:nvSpPr>
        <p:spPr>
          <a:xfrm>
            <a:off x="6080148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implementation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C7BA0F4-D184-4341-ACD7-75695C15D773}"/>
              </a:ext>
            </a:extLst>
          </p:cNvPr>
          <p:cNvSpPr/>
          <p:nvPr/>
        </p:nvSpPr>
        <p:spPr>
          <a:xfrm>
            <a:off x="5141222" y="366217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monitoring</a:t>
            </a:r>
            <a:r>
              <a:rPr lang="it-IT" sz="1800">
                <a:solidFill>
                  <a:schemeClr val="tx1"/>
                </a:solidFill>
              </a:rPr>
              <a:t> and </a:t>
            </a:r>
            <a:r>
              <a:rPr lang="it-IT" sz="1800" err="1">
                <a:solidFill>
                  <a:schemeClr val="tx1"/>
                </a:solidFill>
              </a:rPr>
              <a:t>controlling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80BA0E1E-A27F-734C-AF6D-015A81ACFF33}"/>
              </a:ext>
            </a:extLst>
          </p:cNvPr>
          <p:cNvSpPr/>
          <p:nvPr/>
        </p:nvSpPr>
        <p:spPr>
          <a:xfrm>
            <a:off x="8385415" y="1519384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76EB1272-C4A8-E44B-8754-F0BB09629E13}"/>
              </a:ext>
            </a:extLst>
          </p:cNvPr>
          <p:cNvSpPr/>
          <p:nvPr/>
        </p:nvSpPr>
        <p:spPr>
          <a:xfrm rot="18300181">
            <a:off x="10151540" y="2630071"/>
            <a:ext cx="390585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5D9791DD-CB15-9E46-8F4F-F0763329827E}"/>
              </a:ext>
            </a:extLst>
          </p:cNvPr>
          <p:cNvSpPr/>
          <p:nvPr/>
        </p:nvSpPr>
        <p:spPr>
          <a:xfrm rot="2698415">
            <a:off x="10187163" y="4744035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C7DF8E59-DE26-9A4C-9868-AC0E90CD279B}"/>
              </a:ext>
            </a:extLst>
          </p:cNvPr>
          <p:cNvSpPr/>
          <p:nvPr/>
        </p:nvSpPr>
        <p:spPr>
          <a:xfrm rot="13804324">
            <a:off x="6480723" y="279608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FCCC3B06-A9D3-194C-847A-507D2A6218AE}"/>
              </a:ext>
            </a:extLst>
          </p:cNvPr>
          <p:cNvSpPr/>
          <p:nvPr/>
        </p:nvSpPr>
        <p:spPr>
          <a:xfrm rot="8089593">
            <a:off x="6535020" y="4725907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6A166D1-3A43-F243-9D65-389A747C7F5F}"/>
              </a:ext>
            </a:extLst>
          </p:cNvPr>
          <p:cNvSpPr/>
          <p:nvPr/>
        </p:nvSpPr>
        <p:spPr>
          <a:xfrm>
            <a:off x="4879178" y="268722"/>
            <a:ext cx="7312822" cy="6535712"/>
          </a:xfrm>
          <a:prstGeom prst="roundRect">
            <a:avLst/>
          </a:prstGeom>
          <a:solidFill>
            <a:srgbClr val="F2F2F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8886189-FF26-9943-B14B-D13AFE76AFB6}"/>
              </a:ext>
            </a:extLst>
          </p:cNvPr>
          <p:cNvSpPr/>
          <p:nvPr/>
        </p:nvSpPr>
        <p:spPr>
          <a:xfrm>
            <a:off x="9072091" y="5595133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redesign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A73C908C-C647-D244-BFCE-92EB1FC46F9E}"/>
              </a:ext>
            </a:extLst>
          </p:cNvPr>
          <p:cNvSpPr/>
          <p:nvPr/>
        </p:nvSpPr>
        <p:spPr>
          <a:xfrm rot="5400000">
            <a:off x="8252905" y="5688032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1A18CD2-0D73-124B-BF98-8B07B1E2E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5" y="3609037"/>
            <a:ext cx="7363594" cy="3111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AE8B875-9340-2648-BEF5-4DCEE446CC0C}"/>
              </a:ext>
            </a:extLst>
          </p:cNvPr>
          <p:cNvSpPr txBox="1"/>
          <p:nvPr/>
        </p:nvSpPr>
        <p:spPr>
          <a:xfrm>
            <a:off x="501712" y="1474475"/>
            <a:ext cx="1098075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/>
              <a:t>To </a:t>
            </a:r>
            <a:r>
              <a:rPr lang="it-IT" sz="1600" err="1"/>
              <a:t>identify</a:t>
            </a:r>
            <a:r>
              <a:rPr lang="it-IT" sz="1600"/>
              <a:t> </a:t>
            </a:r>
            <a:r>
              <a:rPr lang="it-IT" sz="1600" err="1"/>
              <a:t>changes</a:t>
            </a:r>
            <a:r>
              <a:rPr lang="it-IT" sz="1600"/>
              <a:t> to the </a:t>
            </a:r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that</a:t>
            </a:r>
            <a:r>
              <a:rPr lang="it-IT" sz="1600"/>
              <a:t> </a:t>
            </a:r>
            <a:r>
              <a:rPr lang="it-IT" sz="1600" err="1"/>
              <a:t>would</a:t>
            </a:r>
            <a:r>
              <a:rPr lang="it-IT" sz="1600"/>
              <a:t> help to </a:t>
            </a:r>
            <a:r>
              <a:rPr lang="it-IT" sz="1600" err="1"/>
              <a:t>address</a:t>
            </a:r>
            <a:r>
              <a:rPr lang="it-IT" sz="1600"/>
              <a:t> the </a:t>
            </a:r>
            <a:r>
              <a:rPr lang="it-IT" sz="1600" err="1"/>
              <a:t>issues</a:t>
            </a:r>
            <a:r>
              <a:rPr lang="it-IT" sz="1600"/>
              <a:t> </a:t>
            </a:r>
            <a:r>
              <a:rPr lang="it-IT" sz="1600" err="1"/>
              <a:t>identified</a:t>
            </a:r>
            <a:r>
              <a:rPr lang="it-IT" sz="1600"/>
              <a:t> in the </a:t>
            </a:r>
            <a:r>
              <a:rPr lang="it-IT" sz="1600" err="1"/>
              <a:t>previous</a:t>
            </a:r>
            <a:r>
              <a:rPr lang="it-IT" sz="1600"/>
              <a:t> </a:t>
            </a:r>
            <a:r>
              <a:rPr lang="it-IT" sz="1600" err="1"/>
              <a:t>phase</a:t>
            </a:r>
            <a:r>
              <a:rPr lang="it-IT" sz="1600"/>
              <a:t> and </a:t>
            </a:r>
            <a:r>
              <a:rPr lang="it-IT" sz="1600" err="1"/>
              <a:t>allow</a:t>
            </a:r>
            <a:r>
              <a:rPr lang="it-IT" sz="1600"/>
              <a:t> the </a:t>
            </a:r>
            <a:r>
              <a:rPr lang="it-IT" sz="1600" err="1"/>
              <a:t>organization</a:t>
            </a:r>
            <a:r>
              <a:rPr lang="it-IT" sz="1600"/>
              <a:t> to </a:t>
            </a:r>
            <a:r>
              <a:rPr lang="it-IT" sz="1600" err="1"/>
              <a:t>meet</a:t>
            </a:r>
            <a:r>
              <a:rPr lang="it-IT" sz="1600"/>
              <a:t> </a:t>
            </a:r>
            <a:r>
              <a:rPr lang="it-IT" sz="1600" err="1"/>
              <a:t>its</a:t>
            </a:r>
            <a:r>
              <a:rPr lang="it-IT" sz="1600"/>
              <a:t> performance </a:t>
            </a:r>
            <a:r>
              <a:rPr lang="it-IT" sz="1600" err="1"/>
              <a:t>objectives</a:t>
            </a:r>
            <a:r>
              <a:rPr lang="it-IT" sz="160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B6059-DA31-EA49-BF42-8AE7BFCF2743}"/>
              </a:ext>
            </a:extLst>
          </p:cNvPr>
          <p:cNvSpPr txBox="1"/>
          <p:nvPr/>
        </p:nvSpPr>
        <p:spPr>
          <a:xfrm>
            <a:off x="7972008" y="6228523"/>
            <a:ext cx="1414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To-be </a:t>
            </a:r>
          </a:p>
          <a:p>
            <a:r>
              <a:rPr lang="it-IT" sz="1600" err="1"/>
              <a:t>proces</a:t>
            </a:r>
            <a:r>
              <a:rPr lang="it-IT" sz="1600"/>
              <a:t>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74A41C-1DED-9445-A5AA-134740327F8A}"/>
              </a:ext>
            </a:extLst>
          </p:cNvPr>
          <p:cNvSpPr/>
          <p:nvPr/>
        </p:nvSpPr>
        <p:spPr>
          <a:xfrm>
            <a:off x="501712" y="1997839"/>
            <a:ext cx="10980754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it-IT" sz="1600"/>
          </a:p>
          <a:p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redesign</a:t>
            </a:r>
            <a:r>
              <a:rPr lang="it-IT" sz="1600"/>
              <a:t> and </a:t>
            </a:r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analysis</a:t>
            </a:r>
            <a:r>
              <a:rPr lang="it-IT" sz="1600"/>
              <a:t> go </a:t>
            </a:r>
            <a:r>
              <a:rPr lang="it-IT" sz="1600" err="1"/>
              <a:t>hand</a:t>
            </a:r>
            <a:r>
              <a:rPr lang="it-IT" sz="1600"/>
              <a:t>-in-</a:t>
            </a:r>
            <a:r>
              <a:rPr lang="it-IT" sz="1600" err="1"/>
              <a:t>hand</a:t>
            </a:r>
            <a:r>
              <a:rPr lang="it-IT" sz="1600"/>
              <a:t>. </a:t>
            </a:r>
            <a:r>
              <a:rPr lang="it-IT" sz="1600" err="1"/>
              <a:t>As</a:t>
            </a:r>
            <a:r>
              <a:rPr lang="it-IT" sz="1600"/>
              <a:t> new </a:t>
            </a:r>
            <a:r>
              <a:rPr lang="it-IT" sz="1600" err="1"/>
              <a:t>change</a:t>
            </a:r>
            <a:r>
              <a:rPr lang="it-IT" sz="1600"/>
              <a:t> </a:t>
            </a:r>
            <a:r>
              <a:rPr lang="it-IT" sz="1600" err="1"/>
              <a:t>options</a:t>
            </a:r>
            <a:r>
              <a:rPr lang="it-IT" sz="1600"/>
              <a:t> are </a:t>
            </a:r>
            <a:r>
              <a:rPr lang="it-IT" sz="1600" err="1"/>
              <a:t>proposed</a:t>
            </a:r>
            <a:r>
              <a:rPr lang="it-IT" sz="1600"/>
              <a:t>, </a:t>
            </a:r>
            <a:r>
              <a:rPr lang="it-IT" sz="1600" err="1"/>
              <a:t>they</a:t>
            </a:r>
            <a:r>
              <a:rPr lang="it-IT" sz="1600"/>
              <a:t> are </a:t>
            </a:r>
            <a:r>
              <a:rPr lang="it-IT" sz="1600" err="1"/>
              <a:t>analyzed</a:t>
            </a:r>
            <a:r>
              <a:rPr lang="it-IT" sz="1600"/>
              <a:t> </a:t>
            </a:r>
            <a:r>
              <a:rPr lang="it-IT" sz="1600" err="1"/>
              <a:t>using</a:t>
            </a:r>
            <a:r>
              <a:rPr lang="it-IT" sz="1600"/>
              <a:t> </a:t>
            </a:r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analysis</a:t>
            </a:r>
            <a:r>
              <a:rPr lang="it-IT" sz="1600"/>
              <a:t> </a:t>
            </a:r>
            <a:r>
              <a:rPr lang="it-IT" sz="1600" err="1"/>
              <a:t>techniques</a:t>
            </a:r>
            <a:r>
              <a:rPr lang="it-IT" sz="1600"/>
              <a:t>. </a:t>
            </a:r>
            <a:r>
              <a:rPr lang="it-IT" sz="1600" err="1"/>
              <a:t>Eventually</a:t>
            </a:r>
            <a:r>
              <a:rPr lang="it-IT" sz="1600"/>
              <a:t>, the </a:t>
            </a:r>
            <a:r>
              <a:rPr lang="it-IT" sz="1600" err="1"/>
              <a:t>most</a:t>
            </a:r>
            <a:r>
              <a:rPr lang="it-IT" sz="1600"/>
              <a:t> </a:t>
            </a:r>
            <a:r>
              <a:rPr lang="it-IT" sz="1600" err="1"/>
              <a:t>promising</a:t>
            </a:r>
            <a:r>
              <a:rPr lang="it-IT" sz="1600"/>
              <a:t> </a:t>
            </a:r>
            <a:r>
              <a:rPr lang="it-IT" sz="1600" err="1"/>
              <a:t>change</a:t>
            </a:r>
            <a:r>
              <a:rPr lang="it-IT" sz="1600"/>
              <a:t> </a:t>
            </a:r>
            <a:r>
              <a:rPr lang="it-IT" sz="1600" err="1"/>
              <a:t>options</a:t>
            </a:r>
            <a:r>
              <a:rPr lang="it-IT" sz="1600"/>
              <a:t> are </a:t>
            </a:r>
            <a:r>
              <a:rPr lang="it-IT" sz="1600" err="1"/>
              <a:t>retained</a:t>
            </a:r>
            <a:r>
              <a:rPr lang="it-IT" sz="1600"/>
              <a:t> and </a:t>
            </a:r>
            <a:r>
              <a:rPr lang="it-IT" sz="1600" err="1"/>
              <a:t>combined</a:t>
            </a:r>
            <a:r>
              <a:rPr lang="it-IT" sz="1600"/>
              <a:t> </a:t>
            </a:r>
            <a:r>
              <a:rPr lang="it-IT" sz="1600" err="1"/>
              <a:t>into</a:t>
            </a:r>
            <a:r>
              <a:rPr lang="it-IT" sz="1600"/>
              <a:t> a </a:t>
            </a:r>
            <a:r>
              <a:rPr lang="it-IT" sz="1600" err="1"/>
              <a:t>redesigned</a:t>
            </a:r>
            <a:r>
              <a:rPr lang="it-IT" sz="1600"/>
              <a:t> </a:t>
            </a:r>
            <a:r>
              <a:rPr lang="it-IT" sz="1600" err="1"/>
              <a:t>process</a:t>
            </a:r>
            <a:r>
              <a:rPr lang="it-IT" sz="1600"/>
              <a:t>.</a:t>
            </a:r>
          </a:p>
          <a:p>
            <a:endParaRPr lang="it-IT" sz="1600"/>
          </a:p>
          <a:p>
            <a:r>
              <a:rPr lang="it-IT" sz="1600"/>
              <a:t>The output of </a:t>
            </a:r>
            <a:r>
              <a:rPr lang="it-IT" sz="1600" err="1"/>
              <a:t>this</a:t>
            </a:r>
            <a:r>
              <a:rPr lang="it-IT" sz="1600"/>
              <a:t> </a:t>
            </a:r>
            <a:r>
              <a:rPr lang="it-IT" sz="1600" err="1"/>
              <a:t>phase</a:t>
            </a:r>
            <a:r>
              <a:rPr lang="it-IT" sz="1600"/>
              <a:t> </a:t>
            </a:r>
            <a:r>
              <a:rPr lang="it-IT" sz="1600" err="1"/>
              <a:t>is</a:t>
            </a:r>
            <a:r>
              <a:rPr lang="it-IT" sz="1600"/>
              <a:t> </a:t>
            </a:r>
            <a:r>
              <a:rPr lang="it-IT" sz="1600" err="1"/>
              <a:t>typically</a:t>
            </a:r>
            <a:r>
              <a:rPr lang="it-IT" sz="1600"/>
              <a:t> a to-be </a:t>
            </a:r>
            <a:r>
              <a:rPr lang="it-IT" sz="1600" err="1"/>
              <a:t>process</a:t>
            </a:r>
            <a:r>
              <a:rPr lang="it-IT" sz="1600"/>
              <a:t> model. </a:t>
            </a:r>
          </a:p>
        </p:txBody>
      </p:sp>
    </p:spTree>
    <p:extLst>
      <p:ext uri="{BB962C8B-B14F-4D97-AF65-F5344CB8AC3E}">
        <p14:creationId xmlns:p14="http://schemas.microsoft.com/office/powerpoint/2010/main" val="77102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Implementation</a:t>
            </a:r>
            <a:endParaRPr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551DAF0-FECC-0C40-A157-E2F61B3A8A04}"/>
              </a:ext>
            </a:extLst>
          </p:cNvPr>
          <p:cNvSpPr/>
          <p:nvPr/>
        </p:nvSpPr>
        <p:spPr>
          <a:xfrm>
            <a:off x="7600644" y="615354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identification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EF6FF09-01A0-8747-8AB2-00E3BB60F6FA}"/>
              </a:ext>
            </a:extLst>
          </p:cNvPr>
          <p:cNvSpPr/>
          <p:nvPr/>
        </p:nvSpPr>
        <p:spPr>
          <a:xfrm>
            <a:off x="7600644" y="2245695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discovery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BCFF2B1-8F30-DB43-8DC3-E3AA55E14080}"/>
              </a:ext>
            </a:extLst>
          </p:cNvPr>
          <p:cNvSpPr/>
          <p:nvPr/>
        </p:nvSpPr>
        <p:spPr>
          <a:xfrm>
            <a:off x="10172174" y="366217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analysis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6B2FA21-7723-2E4B-8090-0185AA5F584F}"/>
              </a:ext>
            </a:extLst>
          </p:cNvPr>
          <p:cNvSpPr/>
          <p:nvPr/>
        </p:nvSpPr>
        <p:spPr>
          <a:xfrm>
            <a:off x="9072091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redesign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2176FC1-E952-5F40-8EC4-9FCEE8287EF3}"/>
              </a:ext>
            </a:extLst>
          </p:cNvPr>
          <p:cNvSpPr/>
          <p:nvPr/>
        </p:nvSpPr>
        <p:spPr>
          <a:xfrm>
            <a:off x="5141222" y="366217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monitoring</a:t>
            </a:r>
            <a:r>
              <a:rPr lang="it-IT" sz="1800">
                <a:solidFill>
                  <a:schemeClr val="tx1"/>
                </a:solidFill>
              </a:rPr>
              <a:t> and </a:t>
            </a:r>
            <a:r>
              <a:rPr lang="it-IT" sz="1800" err="1">
                <a:solidFill>
                  <a:schemeClr val="tx1"/>
                </a:solidFill>
              </a:rPr>
              <a:t>controlling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4DAD82E6-A138-184F-90BD-80D4373FC7CF}"/>
              </a:ext>
            </a:extLst>
          </p:cNvPr>
          <p:cNvSpPr/>
          <p:nvPr/>
        </p:nvSpPr>
        <p:spPr>
          <a:xfrm>
            <a:off x="8385415" y="1519384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78691004-3CC5-2249-B582-2EA8D2A33200}"/>
              </a:ext>
            </a:extLst>
          </p:cNvPr>
          <p:cNvSpPr/>
          <p:nvPr/>
        </p:nvSpPr>
        <p:spPr>
          <a:xfrm rot="18300181">
            <a:off x="10151540" y="2630071"/>
            <a:ext cx="390585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5F567681-E475-7E43-B178-42E2C140D8A5}"/>
              </a:ext>
            </a:extLst>
          </p:cNvPr>
          <p:cNvSpPr/>
          <p:nvPr/>
        </p:nvSpPr>
        <p:spPr>
          <a:xfrm rot="2698415">
            <a:off x="10187163" y="4744035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B8BE8520-25B7-4B47-A397-5586AF950BAD}"/>
              </a:ext>
            </a:extLst>
          </p:cNvPr>
          <p:cNvSpPr/>
          <p:nvPr/>
        </p:nvSpPr>
        <p:spPr>
          <a:xfrm rot="5400000">
            <a:off x="8252905" y="568803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6687A3CF-D58F-B042-A6DA-9A843B25650F}"/>
              </a:ext>
            </a:extLst>
          </p:cNvPr>
          <p:cNvSpPr/>
          <p:nvPr/>
        </p:nvSpPr>
        <p:spPr>
          <a:xfrm rot="13804324">
            <a:off x="6480723" y="279608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EA4C52-41BE-BD48-BDAE-43B81ABD90CE}"/>
              </a:ext>
            </a:extLst>
          </p:cNvPr>
          <p:cNvSpPr txBox="1"/>
          <p:nvPr/>
        </p:nvSpPr>
        <p:spPr>
          <a:xfrm>
            <a:off x="534405" y="1461086"/>
            <a:ext cx="3402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The </a:t>
            </a:r>
            <a:r>
              <a:rPr lang="it-IT" sz="1600" err="1"/>
              <a:t>changes</a:t>
            </a:r>
            <a:r>
              <a:rPr lang="it-IT" sz="1600"/>
              <a:t> </a:t>
            </a:r>
            <a:r>
              <a:rPr lang="it-IT" sz="1600" err="1"/>
              <a:t>required</a:t>
            </a:r>
            <a:r>
              <a:rPr lang="it-IT" sz="1600"/>
              <a:t> to </a:t>
            </a:r>
            <a:r>
              <a:rPr lang="it-IT" sz="1600" err="1"/>
              <a:t>move</a:t>
            </a:r>
            <a:r>
              <a:rPr lang="it-IT" sz="1600"/>
              <a:t> from the </a:t>
            </a:r>
            <a:r>
              <a:rPr lang="it-IT" sz="1600" err="1"/>
              <a:t>as-is</a:t>
            </a:r>
            <a:r>
              <a:rPr lang="it-IT" sz="1600"/>
              <a:t> </a:t>
            </a:r>
            <a:r>
              <a:rPr lang="it-IT" sz="1600" err="1"/>
              <a:t>process</a:t>
            </a:r>
            <a:r>
              <a:rPr lang="it-IT" sz="1600"/>
              <a:t> to the to-be </a:t>
            </a:r>
            <a:r>
              <a:rPr lang="it-IT" sz="1600" err="1"/>
              <a:t>process</a:t>
            </a:r>
            <a:r>
              <a:rPr lang="it-IT" sz="1600"/>
              <a:t> are </a:t>
            </a:r>
            <a:r>
              <a:rPr lang="it-IT" sz="1600" err="1"/>
              <a:t>prepared</a:t>
            </a:r>
            <a:r>
              <a:rPr lang="it-IT" sz="1600"/>
              <a:t> and </a:t>
            </a:r>
            <a:r>
              <a:rPr lang="it-IT" sz="1600" err="1"/>
              <a:t>performed</a:t>
            </a:r>
            <a:r>
              <a:rPr lang="it-IT" sz="1600"/>
              <a:t>.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AF146FA-4EEC-1842-84B7-CEDB49957E3D}"/>
              </a:ext>
            </a:extLst>
          </p:cNvPr>
          <p:cNvSpPr/>
          <p:nvPr/>
        </p:nvSpPr>
        <p:spPr>
          <a:xfrm>
            <a:off x="4950770" y="184595"/>
            <a:ext cx="7200275" cy="6535712"/>
          </a:xfrm>
          <a:prstGeom prst="roundRect">
            <a:avLst/>
          </a:prstGeom>
          <a:solidFill>
            <a:srgbClr val="F2F2F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343ED8C-E386-F24A-AD48-884354D2581F}"/>
              </a:ext>
            </a:extLst>
          </p:cNvPr>
          <p:cNvSpPr/>
          <p:nvPr/>
        </p:nvSpPr>
        <p:spPr>
          <a:xfrm>
            <a:off x="6080148" y="5595133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implementation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1AD25C14-4AE9-6F42-908E-3AEE4C1E6C58}"/>
              </a:ext>
            </a:extLst>
          </p:cNvPr>
          <p:cNvSpPr/>
          <p:nvPr/>
        </p:nvSpPr>
        <p:spPr>
          <a:xfrm rot="8089593">
            <a:off x="6535020" y="4725907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B9E52-2DB7-F945-9BEE-C0D08B5F74CC}"/>
              </a:ext>
            </a:extLst>
          </p:cNvPr>
          <p:cNvSpPr txBox="1"/>
          <p:nvPr/>
        </p:nvSpPr>
        <p:spPr>
          <a:xfrm>
            <a:off x="4528636" y="4672509"/>
            <a:ext cx="21885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Executable process model/change management plan</a:t>
            </a:r>
          </a:p>
          <a:p>
            <a:endParaRPr lang="it-I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4F5F73-C8F7-2D41-9C4D-7F90FD7D2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567"/>
          <a:stretch/>
        </p:blipFill>
        <p:spPr>
          <a:xfrm>
            <a:off x="3977970" y="1209109"/>
            <a:ext cx="8132117" cy="3458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8971A4-67E4-E847-91D2-133180AF05BA}"/>
              </a:ext>
            </a:extLst>
          </p:cNvPr>
          <p:cNvSpPr/>
          <p:nvPr/>
        </p:nvSpPr>
        <p:spPr>
          <a:xfrm>
            <a:off x="530393" y="2461405"/>
            <a:ext cx="34021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sz="1600"/>
          </a:p>
          <a:p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implementation</a:t>
            </a:r>
            <a:r>
              <a:rPr lang="it-IT" sz="1600"/>
              <a:t> </a:t>
            </a:r>
            <a:r>
              <a:rPr lang="it-IT" sz="1600" err="1"/>
              <a:t>covers</a:t>
            </a:r>
            <a:r>
              <a:rPr lang="it-IT" sz="1600"/>
              <a:t> </a:t>
            </a:r>
            <a:r>
              <a:rPr lang="it-IT" sz="1600" err="1"/>
              <a:t>two</a:t>
            </a:r>
            <a:r>
              <a:rPr lang="it-IT" sz="1600"/>
              <a:t> </a:t>
            </a:r>
            <a:r>
              <a:rPr lang="it-IT" sz="1600" err="1"/>
              <a:t>aspects</a:t>
            </a:r>
            <a:r>
              <a:rPr lang="it-IT" sz="1600"/>
              <a:t>: </a:t>
            </a:r>
            <a:r>
              <a:rPr lang="it-IT" sz="1600" err="1"/>
              <a:t>organizational</a:t>
            </a:r>
            <a:r>
              <a:rPr lang="it-IT" sz="1600"/>
              <a:t> </a:t>
            </a:r>
            <a:r>
              <a:rPr lang="it-IT" sz="1600" err="1"/>
              <a:t>change</a:t>
            </a:r>
            <a:r>
              <a:rPr lang="it-IT" sz="1600"/>
              <a:t> management and </a:t>
            </a:r>
            <a:r>
              <a:rPr lang="it-IT" sz="1600" err="1"/>
              <a:t>automation</a:t>
            </a:r>
            <a:r>
              <a:rPr lang="it-IT" sz="1600"/>
              <a:t>.</a:t>
            </a:r>
          </a:p>
          <a:p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26096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CA36C55-4A28-5E4A-A7DF-10991FC35F80}"/>
              </a:ext>
            </a:extLst>
          </p:cNvPr>
          <p:cNvSpPr/>
          <p:nvPr/>
        </p:nvSpPr>
        <p:spPr>
          <a:xfrm>
            <a:off x="7600644" y="615354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identification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38974C3-118B-674F-B49A-3BA4F1A0AD4E}"/>
              </a:ext>
            </a:extLst>
          </p:cNvPr>
          <p:cNvSpPr/>
          <p:nvPr/>
        </p:nvSpPr>
        <p:spPr>
          <a:xfrm>
            <a:off x="7600644" y="2245695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discovery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ADA3E4E-775F-9347-B1A7-2BC0E0AFC14E}"/>
              </a:ext>
            </a:extLst>
          </p:cNvPr>
          <p:cNvSpPr/>
          <p:nvPr/>
        </p:nvSpPr>
        <p:spPr>
          <a:xfrm>
            <a:off x="10172174" y="366217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analysis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1E7F139-E8D7-2345-8AD2-59FE336604B8}"/>
              </a:ext>
            </a:extLst>
          </p:cNvPr>
          <p:cNvSpPr/>
          <p:nvPr/>
        </p:nvSpPr>
        <p:spPr>
          <a:xfrm>
            <a:off x="9072091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redesign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7531E2D-8732-E543-ACDE-F31C4360C015}"/>
              </a:ext>
            </a:extLst>
          </p:cNvPr>
          <p:cNvSpPr/>
          <p:nvPr/>
        </p:nvSpPr>
        <p:spPr>
          <a:xfrm>
            <a:off x="6080148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implementation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15BAC91A-10D9-EB41-9D1F-7446A233A6D9}"/>
              </a:ext>
            </a:extLst>
          </p:cNvPr>
          <p:cNvSpPr/>
          <p:nvPr/>
        </p:nvSpPr>
        <p:spPr>
          <a:xfrm>
            <a:off x="8385415" y="1519384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1BA7DBF6-1A89-CC4B-95EE-A7C9A026F2FC}"/>
              </a:ext>
            </a:extLst>
          </p:cNvPr>
          <p:cNvSpPr/>
          <p:nvPr/>
        </p:nvSpPr>
        <p:spPr>
          <a:xfrm rot="18300181">
            <a:off x="10151540" y="2630071"/>
            <a:ext cx="390585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5D7A3F07-BB9E-C44C-8F33-DCDD368E3AD0}"/>
              </a:ext>
            </a:extLst>
          </p:cNvPr>
          <p:cNvSpPr/>
          <p:nvPr/>
        </p:nvSpPr>
        <p:spPr>
          <a:xfrm rot="2698415">
            <a:off x="10187163" y="4744035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903A7DA6-B621-6F46-A70F-C2970C17F662}"/>
              </a:ext>
            </a:extLst>
          </p:cNvPr>
          <p:cNvSpPr/>
          <p:nvPr/>
        </p:nvSpPr>
        <p:spPr>
          <a:xfrm rot="5400000">
            <a:off x="8252905" y="568803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EBD81894-1170-C440-A56A-1B1AED996B2F}"/>
              </a:ext>
            </a:extLst>
          </p:cNvPr>
          <p:cNvSpPr/>
          <p:nvPr/>
        </p:nvSpPr>
        <p:spPr>
          <a:xfrm rot="8089593">
            <a:off x="6535020" y="4725907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798EEAF-49E1-FD4B-A78B-DF8EC1D7C1B6}"/>
              </a:ext>
            </a:extLst>
          </p:cNvPr>
          <p:cNvSpPr/>
          <p:nvPr/>
        </p:nvSpPr>
        <p:spPr>
          <a:xfrm>
            <a:off x="4965758" y="184595"/>
            <a:ext cx="7200275" cy="6535712"/>
          </a:xfrm>
          <a:prstGeom prst="roundRect">
            <a:avLst/>
          </a:prstGeom>
          <a:solidFill>
            <a:srgbClr val="F2F2F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B97527D-1B03-DF46-8126-E1C8B2827150}"/>
              </a:ext>
            </a:extLst>
          </p:cNvPr>
          <p:cNvSpPr/>
          <p:nvPr/>
        </p:nvSpPr>
        <p:spPr>
          <a:xfrm>
            <a:off x="5174173" y="3747737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monitoring</a:t>
            </a:r>
            <a:r>
              <a:rPr lang="it-IT" sz="1800">
                <a:solidFill>
                  <a:schemeClr val="tx1"/>
                </a:solidFill>
              </a:rPr>
              <a:t> and </a:t>
            </a:r>
            <a:r>
              <a:rPr lang="it-IT" sz="1800" err="1">
                <a:solidFill>
                  <a:schemeClr val="tx1"/>
                </a:solidFill>
              </a:rPr>
              <a:t>controlling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950DAD-C39E-E84E-9545-BB14B21C344F}"/>
              </a:ext>
            </a:extLst>
          </p:cNvPr>
          <p:cNvSpPr txBox="1"/>
          <p:nvPr/>
        </p:nvSpPr>
        <p:spPr>
          <a:xfrm>
            <a:off x="415600" y="1748409"/>
            <a:ext cx="3666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err="1"/>
              <a:t>Relevant</a:t>
            </a:r>
            <a:r>
              <a:rPr lang="it-IT" sz="1600"/>
              <a:t> data are </a:t>
            </a:r>
            <a:r>
              <a:rPr lang="it-IT" sz="1600" err="1"/>
              <a:t>collected</a:t>
            </a:r>
            <a:r>
              <a:rPr lang="it-IT" sz="1600"/>
              <a:t> and </a:t>
            </a:r>
            <a:r>
              <a:rPr lang="it-IT" sz="1600" err="1"/>
              <a:t>analyzed</a:t>
            </a:r>
            <a:r>
              <a:rPr lang="it-IT" sz="1600"/>
              <a:t> to </a:t>
            </a:r>
            <a:r>
              <a:rPr lang="it-IT" sz="1600" err="1"/>
              <a:t>determine</a:t>
            </a:r>
            <a:r>
              <a:rPr lang="it-IT" sz="1600"/>
              <a:t> </a:t>
            </a:r>
            <a:r>
              <a:rPr lang="it-IT" sz="1600" err="1"/>
              <a:t>how</a:t>
            </a:r>
            <a:r>
              <a:rPr lang="it-IT" sz="1600"/>
              <a:t> </a:t>
            </a:r>
            <a:r>
              <a:rPr lang="it-IT" sz="1600" err="1"/>
              <a:t>well</a:t>
            </a:r>
            <a:r>
              <a:rPr lang="it-IT" sz="1600"/>
              <a:t> the </a:t>
            </a:r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is</a:t>
            </a:r>
            <a:r>
              <a:rPr lang="it-IT" sz="1600"/>
              <a:t> </a:t>
            </a:r>
            <a:r>
              <a:rPr lang="it-IT" sz="1600" err="1"/>
              <a:t>performing</a:t>
            </a:r>
            <a:r>
              <a:rPr lang="it-IT" sz="1600"/>
              <a:t>.</a:t>
            </a:r>
          </a:p>
          <a:p>
            <a:endParaRPr lang="it-IT" sz="1600"/>
          </a:p>
          <a:p>
            <a:r>
              <a:rPr lang="it-IT" sz="1600" err="1"/>
              <a:t>Bottlenecks</a:t>
            </a:r>
            <a:r>
              <a:rPr lang="it-IT" sz="1600"/>
              <a:t>,  </a:t>
            </a:r>
            <a:r>
              <a:rPr lang="it-IT" sz="1600" err="1"/>
              <a:t>recurrent</a:t>
            </a:r>
            <a:r>
              <a:rPr lang="it-IT" sz="1600"/>
              <a:t> </a:t>
            </a:r>
            <a:r>
              <a:rPr lang="it-IT" sz="1600" err="1"/>
              <a:t>errors</a:t>
            </a:r>
            <a:r>
              <a:rPr lang="it-IT" sz="1600"/>
              <a:t>, or </a:t>
            </a:r>
            <a:r>
              <a:rPr lang="it-IT" sz="1600" err="1"/>
              <a:t>deviations</a:t>
            </a:r>
            <a:r>
              <a:rPr lang="it-IT" sz="1600"/>
              <a:t> are </a:t>
            </a:r>
            <a:r>
              <a:rPr lang="it-IT" sz="1600" err="1"/>
              <a:t>identified</a:t>
            </a:r>
            <a:r>
              <a:rPr lang="it-IT" sz="1600"/>
              <a:t> and </a:t>
            </a:r>
            <a:r>
              <a:rPr lang="it-IT" sz="1600" err="1"/>
              <a:t>corrective</a:t>
            </a:r>
            <a:r>
              <a:rPr lang="it-IT" sz="1600"/>
              <a:t> </a:t>
            </a:r>
            <a:r>
              <a:rPr lang="it-IT" sz="1600" err="1"/>
              <a:t>actions</a:t>
            </a:r>
            <a:r>
              <a:rPr lang="it-IT" sz="1600"/>
              <a:t> are </a:t>
            </a:r>
            <a:r>
              <a:rPr lang="it-IT" sz="1600" err="1"/>
              <a:t>undertaken</a:t>
            </a:r>
            <a:r>
              <a:rPr lang="it-IT" sz="1600"/>
              <a:t>.</a:t>
            </a:r>
          </a:p>
          <a:p>
            <a:endParaRPr lang="it-IT" sz="1600"/>
          </a:p>
          <a:p>
            <a:endParaRPr lang="it-IT" sz="1600"/>
          </a:p>
        </p:txBody>
      </p:sp>
      <p:sp>
        <p:nvSpPr>
          <p:cNvPr id="49" name="Google Shape;101;p19">
            <a:extLst>
              <a:ext uri="{FF2B5EF4-FFF2-40B4-BE49-F238E27FC236}">
                <a16:creationId xmlns:a16="http://schemas.microsoft.com/office/drawing/2014/main" id="{04B1E56A-74BE-AA40-AEB0-1D527EB2C47C}"/>
              </a:ext>
            </a:extLst>
          </p:cNvPr>
          <p:cNvSpPr txBox="1">
            <a:spLocks/>
          </p:cNvSpPr>
          <p:nvPr/>
        </p:nvSpPr>
        <p:spPr>
          <a:xfrm>
            <a:off x="403110" y="580877"/>
            <a:ext cx="10313515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Monitoring</a:t>
            </a:r>
            <a:r>
              <a:rPr lang="it-IT"/>
              <a:t> and </a:t>
            </a:r>
            <a:r>
              <a:rPr lang="it-IT" err="1"/>
              <a:t>Controlling</a:t>
            </a:r>
            <a:endParaRPr lang="it-IT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2A93F28-4D1C-4648-AD24-06B14A0CA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583" y="1247083"/>
            <a:ext cx="6887008" cy="13827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E10BC2-D729-EF47-A9E2-992CDD531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584" y="2630013"/>
            <a:ext cx="6887008" cy="6102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7" name="Down Arrow 56">
            <a:extLst>
              <a:ext uri="{FF2B5EF4-FFF2-40B4-BE49-F238E27FC236}">
                <a16:creationId xmlns:a16="http://schemas.microsoft.com/office/drawing/2014/main" id="{15CBE0C0-4F06-684D-949D-17CCBA1B3725}"/>
              </a:ext>
            </a:extLst>
          </p:cNvPr>
          <p:cNvSpPr/>
          <p:nvPr/>
        </p:nvSpPr>
        <p:spPr>
          <a:xfrm rot="13804324">
            <a:off x="6480724" y="2872053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9ED63A8-45AF-3843-B892-040FA293D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431" y="2954678"/>
            <a:ext cx="2924724" cy="13993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4DEF6D-029C-3A4D-BA10-D35E15CC40F6}"/>
              </a:ext>
            </a:extLst>
          </p:cNvPr>
          <p:cNvSpPr txBox="1"/>
          <p:nvPr/>
        </p:nvSpPr>
        <p:spPr>
          <a:xfrm>
            <a:off x="4314716" y="3171608"/>
            <a:ext cx="2421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err="1"/>
              <a:t>Conformance</a:t>
            </a:r>
            <a:r>
              <a:rPr lang="it-IT" sz="1600"/>
              <a:t> and performance </a:t>
            </a:r>
            <a:r>
              <a:rPr lang="it-IT" sz="1600" err="1"/>
              <a:t>insights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109489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B97527D-1B03-DF46-8126-E1C8B2827150}"/>
              </a:ext>
            </a:extLst>
          </p:cNvPr>
          <p:cNvSpPr/>
          <p:nvPr/>
        </p:nvSpPr>
        <p:spPr>
          <a:xfrm>
            <a:off x="5141222" y="3662171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monitoring</a:t>
            </a:r>
            <a:r>
              <a:rPr lang="it-IT" sz="1800">
                <a:solidFill>
                  <a:schemeClr val="tx1"/>
                </a:solidFill>
              </a:rPr>
              <a:t> and </a:t>
            </a:r>
            <a:r>
              <a:rPr lang="it-IT" sz="1800" err="1">
                <a:solidFill>
                  <a:schemeClr val="tx1"/>
                </a:solidFill>
              </a:rPr>
              <a:t>controlling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49" name="Google Shape;101;p19">
            <a:extLst>
              <a:ext uri="{FF2B5EF4-FFF2-40B4-BE49-F238E27FC236}">
                <a16:creationId xmlns:a16="http://schemas.microsoft.com/office/drawing/2014/main" id="{04B1E56A-74BE-AA40-AEB0-1D527EB2C47C}"/>
              </a:ext>
            </a:extLst>
          </p:cNvPr>
          <p:cNvSpPr txBox="1">
            <a:spLocks/>
          </p:cNvSpPr>
          <p:nvPr/>
        </p:nvSpPr>
        <p:spPr>
          <a:xfrm>
            <a:off x="549866" y="715392"/>
            <a:ext cx="4868802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err="1"/>
              <a:t>Overall</a:t>
            </a:r>
            <a:r>
              <a:rPr lang="it-IT"/>
              <a:t> BP life-</a:t>
            </a:r>
            <a:r>
              <a:rPr lang="it-IT" err="1"/>
              <a:t>cycle</a:t>
            </a:r>
            <a:endParaRPr lang="it-IT"/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15CBE0C0-4F06-684D-949D-17CCBA1B3725}"/>
              </a:ext>
            </a:extLst>
          </p:cNvPr>
          <p:cNvSpPr/>
          <p:nvPr/>
        </p:nvSpPr>
        <p:spPr>
          <a:xfrm rot="13804324">
            <a:off x="6480723" y="2796082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E8A9FE-79BA-1841-B0D0-8C6474863F29}"/>
              </a:ext>
            </a:extLst>
          </p:cNvPr>
          <p:cNvSpPr txBox="1"/>
          <p:nvPr/>
        </p:nvSpPr>
        <p:spPr>
          <a:xfrm>
            <a:off x="4488873" y="2498156"/>
            <a:ext cx="213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err="1"/>
              <a:t>Conformance</a:t>
            </a:r>
            <a:r>
              <a:rPr lang="it-IT" sz="1600"/>
              <a:t> and performance </a:t>
            </a:r>
            <a:r>
              <a:rPr lang="it-IT" sz="1600" err="1"/>
              <a:t>insights</a:t>
            </a:r>
            <a:endParaRPr lang="it-IT" sz="160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35DD40-9D5A-DD46-A6E0-C5075D0D33E8}"/>
              </a:ext>
            </a:extLst>
          </p:cNvPr>
          <p:cNvSpPr/>
          <p:nvPr/>
        </p:nvSpPr>
        <p:spPr>
          <a:xfrm>
            <a:off x="7600643" y="541796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identification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08DA3183-4EAC-DB4D-9C09-6D854B2711D3}"/>
              </a:ext>
            </a:extLst>
          </p:cNvPr>
          <p:cNvSpPr/>
          <p:nvPr/>
        </p:nvSpPr>
        <p:spPr>
          <a:xfrm>
            <a:off x="8385415" y="1519384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5D36DC-C06C-6B47-90F0-B1395E5FB591}"/>
              </a:ext>
            </a:extLst>
          </p:cNvPr>
          <p:cNvSpPr txBox="1"/>
          <p:nvPr/>
        </p:nvSpPr>
        <p:spPr>
          <a:xfrm>
            <a:off x="8749773" y="1564354"/>
            <a:ext cx="2582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err="1"/>
              <a:t>Process</a:t>
            </a:r>
            <a:r>
              <a:rPr lang="it-IT" sz="1600"/>
              <a:t> Architecture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0688A17-5414-A64E-A025-77B56218B65F}"/>
              </a:ext>
            </a:extLst>
          </p:cNvPr>
          <p:cNvSpPr/>
          <p:nvPr/>
        </p:nvSpPr>
        <p:spPr>
          <a:xfrm>
            <a:off x="7600644" y="2245695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discovery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B3F0B640-D58E-5C4E-AC9E-4F57ACB2BA47}"/>
              </a:ext>
            </a:extLst>
          </p:cNvPr>
          <p:cNvSpPr/>
          <p:nvPr/>
        </p:nvSpPr>
        <p:spPr>
          <a:xfrm rot="18300181">
            <a:off x="10151540" y="2630071"/>
            <a:ext cx="390585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3DC31B-4411-C347-BF6A-8C4EE31C5417}"/>
              </a:ext>
            </a:extLst>
          </p:cNvPr>
          <p:cNvSpPr txBox="1"/>
          <p:nvPr/>
        </p:nvSpPr>
        <p:spPr>
          <a:xfrm>
            <a:off x="9721879" y="2298471"/>
            <a:ext cx="2384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err="1"/>
              <a:t>As-is</a:t>
            </a:r>
            <a:r>
              <a:rPr lang="it-IT" sz="1600"/>
              <a:t> </a:t>
            </a:r>
            <a:r>
              <a:rPr lang="it-IT" sz="1600" err="1"/>
              <a:t>process</a:t>
            </a:r>
            <a:r>
              <a:rPr lang="it-IT" sz="1600"/>
              <a:t> model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25952EB-19CC-9D4A-97FE-9DA35EF2ED35}"/>
              </a:ext>
            </a:extLst>
          </p:cNvPr>
          <p:cNvSpPr/>
          <p:nvPr/>
        </p:nvSpPr>
        <p:spPr>
          <a:xfrm>
            <a:off x="10172174" y="3662171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analysis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F5C34AEF-33A9-004C-A184-625B40FFBEBB}"/>
              </a:ext>
            </a:extLst>
          </p:cNvPr>
          <p:cNvSpPr/>
          <p:nvPr/>
        </p:nvSpPr>
        <p:spPr>
          <a:xfrm rot="2698415">
            <a:off x="10187163" y="4744035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E5453B-02AB-FF4C-9F73-91472BBDEB9D}"/>
              </a:ext>
            </a:extLst>
          </p:cNvPr>
          <p:cNvSpPr txBox="1"/>
          <p:nvPr/>
        </p:nvSpPr>
        <p:spPr>
          <a:xfrm>
            <a:off x="10496842" y="5065761"/>
            <a:ext cx="148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buClrTx/>
              <a:defRPr/>
            </a:pPr>
            <a:r>
              <a:rPr lang="en-US" sz="1600" kern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Quantitative estimations</a:t>
            </a:r>
            <a:endParaRPr lang="it-I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8EC0707-9B48-C54B-A83F-2E0E580B067A}"/>
              </a:ext>
            </a:extLst>
          </p:cNvPr>
          <p:cNvSpPr/>
          <p:nvPr/>
        </p:nvSpPr>
        <p:spPr>
          <a:xfrm>
            <a:off x="9072091" y="5595133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redesign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E1AB2A54-7740-F640-A4DD-74E24F524A77}"/>
              </a:ext>
            </a:extLst>
          </p:cNvPr>
          <p:cNvSpPr/>
          <p:nvPr/>
        </p:nvSpPr>
        <p:spPr>
          <a:xfrm rot="5400000">
            <a:off x="8252905" y="5688032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05C5CA-C0A5-DA46-A585-9DF3E00592A9}"/>
              </a:ext>
            </a:extLst>
          </p:cNvPr>
          <p:cNvSpPr txBox="1"/>
          <p:nvPr/>
        </p:nvSpPr>
        <p:spPr>
          <a:xfrm>
            <a:off x="7365177" y="6446051"/>
            <a:ext cx="240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To-be </a:t>
            </a:r>
            <a:r>
              <a:rPr lang="it-IT" sz="1600" err="1"/>
              <a:t>proces</a:t>
            </a:r>
            <a:r>
              <a:rPr lang="it-IT" sz="1600"/>
              <a:t> model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C43B152-A623-5E4C-A2C1-8339897C3834}"/>
              </a:ext>
            </a:extLst>
          </p:cNvPr>
          <p:cNvSpPr/>
          <p:nvPr/>
        </p:nvSpPr>
        <p:spPr>
          <a:xfrm>
            <a:off x="6080148" y="5595133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implementation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372C0C48-DE47-AC48-A6F1-D1DF3D2D77EF}"/>
              </a:ext>
            </a:extLst>
          </p:cNvPr>
          <p:cNvSpPr/>
          <p:nvPr/>
        </p:nvSpPr>
        <p:spPr>
          <a:xfrm rot="8089593">
            <a:off x="6535020" y="4725907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D79EFC-6113-8348-AABE-28A230DAE172}"/>
              </a:ext>
            </a:extLst>
          </p:cNvPr>
          <p:cNvSpPr txBox="1"/>
          <p:nvPr/>
        </p:nvSpPr>
        <p:spPr>
          <a:xfrm>
            <a:off x="4358503" y="4598187"/>
            <a:ext cx="21885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Executable process model/change management plan</a:t>
            </a:r>
          </a:p>
          <a:p>
            <a:endParaRPr lang="it-I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5E575-5ADC-D042-9FA9-3FA060444176}"/>
              </a:ext>
            </a:extLst>
          </p:cNvPr>
          <p:cNvSpPr txBox="1"/>
          <p:nvPr/>
        </p:nvSpPr>
        <p:spPr>
          <a:xfrm>
            <a:off x="549866" y="1902908"/>
            <a:ext cx="3229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New </a:t>
            </a:r>
            <a:r>
              <a:rPr lang="it-IT" sz="1600" err="1"/>
              <a:t>issues</a:t>
            </a:r>
            <a:r>
              <a:rPr lang="it-IT" sz="1600"/>
              <a:t> </a:t>
            </a:r>
            <a:r>
              <a:rPr lang="it-IT" sz="1600" err="1"/>
              <a:t>may</a:t>
            </a:r>
            <a:r>
              <a:rPr lang="it-IT" sz="1600"/>
              <a:t> </a:t>
            </a:r>
            <a:r>
              <a:rPr lang="it-IT" sz="1600" err="1"/>
              <a:t>then</a:t>
            </a:r>
            <a:r>
              <a:rPr lang="it-IT" sz="1600"/>
              <a:t> </a:t>
            </a:r>
            <a:r>
              <a:rPr lang="it-IT" sz="1600" err="1"/>
              <a:t>arise</a:t>
            </a:r>
            <a:r>
              <a:rPr lang="it-IT" sz="1600"/>
              <a:t>, in the </a:t>
            </a:r>
            <a:r>
              <a:rPr lang="it-IT" sz="1600" err="1"/>
              <a:t>same</a:t>
            </a:r>
            <a:r>
              <a:rPr lang="it-IT" sz="1600"/>
              <a:t> or in </a:t>
            </a:r>
            <a:r>
              <a:rPr lang="it-IT" sz="1600" err="1"/>
              <a:t>other</a:t>
            </a:r>
            <a:r>
              <a:rPr lang="it-IT" sz="1600"/>
              <a:t> </a:t>
            </a:r>
            <a:r>
              <a:rPr lang="it-IT" sz="1600" err="1"/>
              <a:t>processes</a:t>
            </a:r>
            <a:r>
              <a:rPr lang="it-IT" sz="1600"/>
              <a:t>, </a:t>
            </a:r>
            <a:r>
              <a:rPr lang="it-IT" sz="1600" err="1"/>
              <a:t>which</a:t>
            </a:r>
            <a:r>
              <a:rPr lang="it-IT" sz="1600"/>
              <a:t> </a:t>
            </a:r>
            <a:r>
              <a:rPr lang="it-IT" sz="1600" err="1"/>
              <a:t>requires</a:t>
            </a:r>
            <a:r>
              <a:rPr lang="it-IT" sz="1600"/>
              <a:t> the </a:t>
            </a:r>
            <a:r>
              <a:rPr lang="it-IT" sz="1600" err="1"/>
              <a:t>cycle</a:t>
            </a:r>
            <a:r>
              <a:rPr lang="it-IT" sz="1600"/>
              <a:t> to be </a:t>
            </a:r>
            <a:r>
              <a:rPr lang="it-IT" sz="1600" err="1"/>
              <a:t>repeated</a:t>
            </a:r>
            <a:r>
              <a:rPr lang="it-IT" sz="1600"/>
              <a:t> on a </a:t>
            </a:r>
            <a:r>
              <a:rPr lang="it-IT" sz="1600" err="1"/>
              <a:t>continuous</a:t>
            </a:r>
            <a:r>
              <a:rPr lang="it-IT" sz="1600"/>
              <a:t> </a:t>
            </a:r>
            <a:r>
              <a:rPr lang="it-IT" sz="1600" err="1"/>
              <a:t>basis</a:t>
            </a:r>
            <a:r>
              <a:rPr lang="it-IT" sz="1600"/>
              <a:t>. </a:t>
            </a:r>
          </a:p>
          <a:p>
            <a:endParaRPr lang="it-IT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2BF99-53B2-9F45-B3D7-7CA7EE115435}"/>
              </a:ext>
            </a:extLst>
          </p:cNvPr>
          <p:cNvSpPr txBox="1"/>
          <p:nvPr/>
        </p:nvSpPr>
        <p:spPr>
          <a:xfrm>
            <a:off x="549865" y="4168239"/>
            <a:ext cx="297710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Where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Mining</a:t>
            </a:r>
            <a:r>
              <a:rPr lang="it-IT"/>
              <a:t>?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351D2B3D-BC80-1C49-B55D-D1EBFDE550A8}"/>
              </a:ext>
            </a:extLst>
          </p:cNvPr>
          <p:cNvSpPr/>
          <p:nvPr/>
        </p:nvSpPr>
        <p:spPr>
          <a:xfrm>
            <a:off x="0" y="3662170"/>
            <a:ext cx="4180114" cy="172947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472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Mining</a:t>
            </a:r>
            <a:r>
              <a:rPr lang="it-IT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8C048D-ACF1-484A-90BE-8F0699FA87CE}"/>
              </a:ext>
            </a:extLst>
          </p:cNvPr>
          <p:cNvSpPr txBox="1"/>
          <p:nvPr/>
        </p:nvSpPr>
        <p:spPr>
          <a:xfrm>
            <a:off x="10203740" y="6191023"/>
            <a:ext cx="198826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</a:t>
            </a:r>
          </a:p>
          <a:p>
            <a:r>
              <a:rPr lang="it-IT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Koen</a:t>
            </a:r>
            <a:r>
              <a:rPr lang="it-IT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Olsthoorn</a:t>
            </a:r>
            <a:r>
              <a:rPr lang="it-IT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3E8C8-E423-4546-BF1E-C7340769C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311" y="1356967"/>
            <a:ext cx="7741378" cy="507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76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err="1"/>
              <a:t>What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Mining</a:t>
            </a:r>
            <a:r>
              <a:rPr lang="it-IT"/>
              <a:t>?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904A7-A7DD-FB4A-930D-851FAF092161}"/>
              </a:ext>
            </a:extLst>
          </p:cNvPr>
          <p:cNvSpPr txBox="1"/>
          <p:nvPr/>
        </p:nvSpPr>
        <p:spPr>
          <a:xfrm>
            <a:off x="593766" y="1579418"/>
            <a:ext cx="44176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mining</a:t>
            </a:r>
            <a:r>
              <a:rPr lang="it-IT" sz="1600"/>
              <a:t> </a:t>
            </a:r>
            <a:r>
              <a:rPr lang="it-IT" sz="1600" err="1"/>
              <a:t>is</a:t>
            </a:r>
            <a:r>
              <a:rPr lang="it-IT" sz="1600"/>
              <a:t> </a:t>
            </a:r>
            <a:r>
              <a:rPr lang="it-IT" sz="1600" b="1"/>
              <a:t>a family of </a:t>
            </a:r>
            <a:r>
              <a:rPr lang="it-IT" sz="1600" b="1" err="1"/>
              <a:t>techniques</a:t>
            </a:r>
            <a:r>
              <a:rPr lang="it-IT" sz="1600" b="1"/>
              <a:t> </a:t>
            </a:r>
            <a:r>
              <a:rPr lang="it-IT" sz="1600" b="1" err="1"/>
              <a:t>linking</a:t>
            </a:r>
            <a:r>
              <a:rPr lang="it-IT" sz="1600" b="1"/>
              <a:t> data science and </a:t>
            </a:r>
            <a:r>
              <a:rPr lang="it-IT" sz="1600" b="1" err="1"/>
              <a:t>process</a:t>
            </a:r>
            <a:r>
              <a:rPr lang="it-IT" sz="1600" b="1"/>
              <a:t> management to </a:t>
            </a:r>
            <a:r>
              <a:rPr lang="it-IT" sz="1600" b="1" err="1"/>
              <a:t>support</a:t>
            </a:r>
            <a:r>
              <a:rPr lang="it-IT" sz="1600" b="1"/>
              <a:t> the </a:t>
            </a:r>
            <a:r>
              <a:rPr lang="it-IT" sz="1600" b="1" err="1"/>
              <a:t>analysis</a:t>
            </a:r>
            <a:r>
              <a:rPr lang="it-IT" sz="1600" b="1"/>
              <a:t> of </a:t>
            </a:r>
            <a:r>
              <a:rPr lang="it-IT" sz="1600" b="1" err="1"/>
              <a:t>operational</a:t>
            </a:r>
            <a:r>
              <a:rPr lang="it-IT" sz="1600" b="1"/>
              <a:t> </a:t>
            </a:r>
            <a:r>
              <a:rPr lang="it-IT" sz="1600" b="1" err="1"/>
              <a:t>processes</a:t>
            </a:r>
            <a:r>
              <a:rPr lang="it-IT" sz="1600" b="1"/>
              <a:t> </a:t>
            </a:r>
            <a:r>
              <a:rPr lang="it-IT" sz="1600" b="1" err="1"/>
              <a:t>based</a:t>
            </a:r>
            <a:r>
              <a:rPr lang="it-IT" sz="1600" b="1"/>
              <a:t> on </a:t>
            </a:r>
            <a:r>
              <a:rPr lang="it-IT" sz="1600" b="1" err="1"/>
              <a:t>event</a:t>
            </a:r>
            <a:r>
              <a:rPr lang="it-IT" sz="1600" b="1"/>
              <a:t> </a:t>
            </a:r>
            <a:r>
              <a:rPr lang="it-IT" sz="1600" b="1" err="1"/>
              <a:t>logs</a:t>
            </a:r>
            <a:r>
              <a:rPr lang="it-IT" sz="1600" b="1"/>
              <a:t>. </a:t>
            </a:r>
          </a:p>
          <a:p>
            <a:endParaRPr lang="it-IT" sz="1600"/>
          </a:p>
          <a:p>
            <a:endParaRPr lang="it-IT" sz="1600"/>
          </a:p>
          <a:p>
            <a:endParaRPr lang="it-IT" sz="16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B4079-B1B1-5248-AF61-27844058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176" y="605644"/>
            <a:ext cx="6742824" cy="53973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A04D53-CEDB-044D-A3AB-353CD0206B07}"/>
              </a:ext>
            </a:extLst>
          </p:cNvPr>
          <p:cNvSpPr/>
          <p:nvPr/>
        </p:nvSpPr>
        <p:spPr>
          <a:xfrm>
            <a:off x="415600" y="6396335"/>
            <a:ext cx="11424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/>
              <a:t>Van </a:t>
            </a:r>
            <a:r>
              <a:rPr lang="it-IT" sz="1000" err="1"/>
              <a:t>Der</a:t>
            </a:r>
            <a:r>
              <a:rPr lang="it-IT" sz="1000"/>
              <a:t> </a:t>
            </a:r>
            <a:r>
              <a:rPr lang="it-IT" sz="1000" err="1"/>
              <a:t>Aalst</a:t>
            </a:r>
            <a:r>
              <a:rPr lang="it-IT" sz="1000"/>
              <a:t>, </a:t>
            </a:r>
            <a:r>
              <a:rPr lang="it-IT" sz="1000" err="1"/>
              <a:t>W</a:t>
            </a:r>
            <a:r>
              <a:rPr lang="it-IT" sz="1000"/>
              <a:t>., </a:t>
            </a:r>
            <a:r>
              <a:rPr lang="it-IT" sz="1000" err="1"/>
              <a:t>Adriansyah</a:t>
            </a:r>
            <a:r>
              <a:rPr lang="it-IT" sz="1000"/>
              <a:t>, A., De </a:t>
            </a:r>
            <a:r>
              <a:rPr lang="it-IT" sz="1000" err="1"/>
              <a:t>Medeiros</a:t>
            </a:r>
            <a:r>
              <a:rPr lang="it-IT" sz="1000"/>
              <a:t>, A. K. A., Arcieri, </a:t>
            </a:r>
            <a:r>
              <a:rPr lang="it-IT" sz="1000" err="1"/>
              <a:t>F</a:t>
            </a:r>
            <a:r>
              <a:rPr lang="it-IT" sz="1000"/>
              <a:t>., </a:t>
            </a:r>
            <a:r>
              <a:rPr lang="it-IT" sz="1000" err="1"/>
              <a:t>Baier</a:t>
            </a:r>
            <a:r>
              <a:rPr lang="it-IT" sz="1000"/>
              <a:t>, T., </a:t>
            </a:r>
            <a:r>
              <a:rPr lang="it-IT" sz="1000" err="1"/>
              <a:t>Blickle</a:t>
            </a:r>
            <a:r>
              <a:rPr lang="it-IT" sz="1000"/>
              <a:t>, T., ... &amp; </a:t>
            </a:r>
            <a:r>
              <a:rPr lang="it-IT" sz="1000" err="1"/>
              <a:t>Wynn</a:t>
            </a:r>
            <a:r>
              <a:rPr lang="it-IT" sz="1000"/>
              <a:t>, M. (2011, August). </a:t>
            </a:r>
            <a:r>
              <a:rPr lang="it-IT" sz="1000" err="1"/>
              <a:t>Process</a:t>
            </a:r>
            <a:r>
              <a:rPr lang="it-IT" sz="1000"/>
              <a:t> </a:t>
            </a:r>
            <a:r>
              <a:rPr lang="it-IT" sz="1000" err="1"/>
              <a:t>mining</a:t>
            </a:r>
            <a:r>
              <a:rPr lang="it-IT" sz="1000"/>
              <a:t> manifesto. In </a:t>
            </a:r>
            <a:r>
              <a:rPr lang="it-IT" sz="1000" i="1"/>
              <a:t>International Conference on Business </a:t>
            </a:r>
            <a:r>
              <a:rPr lang="it-IT" sz="1000" i="1" err="1"/>
              <a:t>Process</a:t>
            </a:r>
            <a:r>
              <a:rPr lang="it-IT" sz="1000" i="1"/>
              <a:t> Management</a:t>
            </a:r>
            <a:r>
              <a:rPr lang="it-IT" sz="1000"/>
              <a:t> (pp. 169-194). </a:t>
            </a:r>
            <a:r>
              <a:rPr lang="it-IT" sz="1000" err="1"/>
              <a:t>Springer</a:t>
            </a:r>
            <a:r>
              <a:rPr lang="it-IT" sz="1000"/>
              <a:t>, </a:t>
            </a:r>
            <a:r>
              <a:rPr lang="it-IT" sz="1000" err="1"/>
              <a:t>Berlin</a:t>
            </a:r>
            <a:r>
              <a:rPr lang="it-IT" sz="1000"/>
              <a:t>, Heidelberg.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6B64E6-7E2C-7F49-A47F-E7C3C1E2813C}"/>
              </a:ext>
            </a:extLst>
          </p:cNvPr>
          <p:cNvSpPr/>
          <p:nvPr/>
        </p:nvSpPr>
        <p:spPr>
          <a:xfrm>
            <a:off x="593766" y="3250047"/>
            <a:ext cx="40158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/>
              <a:t>The goal of </a:t>
            </a:r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mining</a:t>
            </a:r>
            <a:r>
              <a:rPr lang="it-IT" sz="1600"/>
              <a:t> </a:t>
            </a:r>
            <a:r>
              <a:rPr lang="it-IT" sz="1600" err="1"/>
              <a:t>is</a:t>
            </a:r>
            <a:r>
              <a:rPr lang="it-IT" sz="1600"/>
              <a:t> to turn </a:t>
            </a:r>
            <a:r>
              <a:rPr lang="it-IT" sz="1600" err="1"/>
              <a:t>event</a:t>
            </a:r>
            <a:r>
              <a:rPr lang="it-IT" sz="1600"/>
              <a:t> data </a:t>
            </a:r>
            <a:r>
              <a:rPr lang="it-IT" sz="1600" err="1"/>
              <a:t>into</a:t>
            </a:r>
            <a:r>
              <a:rPr lang="it-IT" sz="1600"/>
              <a:t> </a:t>
            </a:r>
            <a:r>
              <a:rPr lang="it-IT" sz="1600" err="1"/>
              <a:t>insights</a:t>
            </a:r>
            <a:r>
              <a:rPr lang="it-IT" sz="1600"/>
              <a:t> and </a:t>
            </a:r>
            <a:r>
              <a:rPr lang="it-IT" sz="1600" err="1"/>
              <a:t>actions</a:t>
            </a:r>
            <a:r>
              <a:rPr lang="it-IT" sz="1600"/>
              <a:t>. </a:t>
            </a:r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mining</a:t>
            </a:r>
            <a:r>
              <a:rPr lang="it-IT" sz="1600"/>
              <a:t> </a:t>
            </a:r>
            <a:r>
              <a:rPr lang="it-IT" sz="1600" err="1"/>
              <a:t>is</a:t>
            </a:r>
            <a:r>
              <a:rPr lang="it-IT" sz="1600"/>
              <a:t> an </a:t>
            </a:r>
            <a:r>
              <a:rPr lang="it-IT" sz="1600" err="1"/>
              <a:t>integral</a:t>
            </a:r>
            <a:r>
              <a:rPr lang="it-IT" sz="1600"/>
              <a:t> part of data science, </a:t>
            </a:r>
            <a:r>
              <a:rPr lang="it-IT" sz="1600" err="1"/>
              <a:t>fueled</a:t>
            </a:r>
            <a:r>
              <a:rPr lang="it-IT" sz="1600"/>
              <a:t> by the </a:t>
            </a:r>
            <a:r>
              <a:rPr lang="it-IT" sz="1600" err="1"/>
              <a:t>availability</a:t>
            </a:r>
            <a:r>
              <a:rPr lang="it-IT" sz="1600"/>
              <a:t> of data and the desire to </a:t>
            </a:r>
            <a:r>
              <a:rPr lang="it-IT" sz="1600" err="1"/>
              <a:t>improve</a:t>
            </a:r>
            <a:r>
              <a:rPr lang="it-IT" sz="1600"/>
              <a:t> </a:t>
            </a:r>
            <a:r>
              <a:rPr lang="it-IT" sz="1600" err="1"/>
              <a:t>processes</a:t>
            </a:r>
            <a:r>
              <a:rPr lang="it-IT" sz="1600"/>
              <a:t>.</a:t>
            </a:r>
          </a:p>
          <a:p>
            <a:endParaRPr lang="it-IT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8CB6D-C762-444C-8F77-4E05304E5060}"/>
              </a:ext>
            </a:extLst>
          </p:cNvPr>
          <p:cNvSpPr/>
          <p:nvPr/>
        </p:nvSpPr>
        <p:spPr>
          <a:xfrm>
            <a:off x="593766" y="4711024"/>
            <a:ext cx="39156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sz="1600"/>
          </a:p>
          <a:p>
            <a:r>
              <a:rPr lang="it-IT" sz="1600"/>
              <a:t>E.g., </a:t>
            </a:r>
            <a:r>
              <a:rPr lang="it-IT" sz="1600" i="1" err="1"/>
              <a:t>process</a:t>
            </a:r>
            <a:r>
              <a:rPr lang="it-IT" sz="1600" i="1"/>
              <a:t> </a:t>
            </a:r>
            <a:r>
              <a:rPr lang="it-IT" sz="1600" i="1" err="1"/>
              <a:t>mining</a:t>
            </a:r>
            <a:r>
              <a:rPr lang="it-IT" sz="1600"/>
              <a:t> </a:t>
            </a:r>
            <a:r>
              <a:rPr lang="it-IT" sz="1600" err="1"/>
              <a:t>uses</a:t>
            </a:r>
            <a:r>
              <a:rPr lang="it-IT" sz="1600"/>
              <a:t> </a:t>
            </a:r>
            <a:r>
              <a:rPr lang="it-IT" sz="1600" err="1"/>
              <a:t>event</a:t>
            </a:r>
            <a:r>
              <a:rPr lang="it-IT" sz="1600"/>
              <a:t> data to </a:t>
            </a:r>
            <a:r>
              <a:rPr lang="it-IT" sz="1600" err="1"/>
              <a:t>automatically</a:t>
            </a:r>
            <a:r>
              <a:rPr lang="it-IT" sz="1600"/>
              <a:t> </a:t>
            </a:r>
            <a:r>
              <a:rPr lang="it-IT" sz="1600" i="1" err="1"/>
              <a:t>discover</a:t>
            </a:r>
            <a:r>
              <a:rPr lang="it-IT" sz="1600" i="1"/>
              <a:t> </a:t>
            </a:r>
            <a:r>
              <a:rPr lang="it-IT" sz="1600"/>
              <a:t>a </a:t>
            </a:r>
            <a:r>
              <a:rPr lang="it-IT" sz="1600" err="1"/>
              <a:t>process</a:t>
            </a:r>
            <a:r>
              <a:rPr lang="it-IT" sz="1600"/>
              <a:t> model by </a:t>
            </a:r>
            <a:r>
              <a:rPr lang="it-IT" sz="1600" err="1"/>
              <a:t>observing</a:t>
            </a:r>
            <a:r>
              <a:rPr lang="it-IT" sz="1600"/>
              <a:t> </a:t>
            </a:r>
            <a:r>
              <a:rPr lang="it-IT" sz="1600" err="1"/>
              <a:t>events</a:t>
            </a:r>
            <a:r>
              <a:rPr lang="it-IT" sz="1600"/>
              <a:t> </a:t>
            </a:r>
            <a:r>
              <a:rPr lang="it-IT" sz="1600" err="1"/>
              <a:t>recorded</a:t>
            </a:r>
            <a:r>
              <a:rPr lang="it-IT" sz="1600"/>
              <a:t> by some </a:t>
            </a:r>
            <a:r>
              <a:rPr lang="it-IT" sz="1600" err="1"/>
              <a:t>enterprise</a:t>
            </a:r>
            <a:r>
              <a:rPr lang="it-IT" sz="1600"/>
              <a:t> </a:t>
            </a:r>
            <a:r>
              <a:rPr lang="it-IT" sz="1600" err="1"/>
              <a:t>system</a:t>
            </a:r>
            <a:r>
              <a:rPr lang="it-IT" sz="1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486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>
            <a:normAutofit/>
          </a:bodyPr>
          <a:lstStyle/>
          <a:p>
            <a:r>
              <a:rPr lang="it-IT" err="1"/>
              <a:t>What</a:t>
            </a:r>
            <a:r>
              <a:rPr lang="it-IT"/>
              <a:t> </a:t>
            </a:r>
            <a:r>
              <a:rPr lang="it-IT" err="1"/>
              <a:t>happens</a:t>
            </a:r>
            <a:r>
              <a:rPr lang="it-IT"/>
              <a:t> </a:t>
            </a:r>
            <a:r>
              <a:rPr lang="it-IT" err="1"/>
              <a:t>when</a:t>
            </a:r>
            <a:r>
              <a:rPr lang="it-IT"/>
              <a:t> </a:t>
            </a:r>
            <a:r>
              <a:rPr lang="it-IT" err="1"/>
              <a:t>we</a:t>
            </a:r>
            <a:r>
              <a:rPr lang="it-IT"/>
              <a:t> do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Mining</a:t>
            </a:r>
            <a:r>
              <a:rPr lang="it-IT"/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1356967"/>
            <a:ext cx="7334711" cy="55010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2E15F9-5D8B-5843-B122-E625BB83A782}"/>
              </a:ext>
            </a:extLst>
          </p:cNvPr>
          <p:cNvSpPr txBox="1"/>
          <p:nvPr/>
        </p:nvSpPr>
        <p:spPr>
          <a:xfrm>
            <a:off x="441456" y="6191023"/>
            <a:ext cx="198826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</a:t>
            </a:r>
          </a:p>
          <a:p>
            <a:r>
              <a:rPr lang="it-IT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Koen</a:t>
            </a:r>
            <a:r>
              <a:rPr lang="it-IT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Olsthoorn</a:t>
            </a:r>
            <a:r>
              <a:rPr lang="it-IT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BCEFB-59B9-934E-B298-1E2C44628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919" y="4095340"/>
            <a:ext cx="1854081" cy="2738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073083" y="2224116"/>
            <a:ext cx="33805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err="1"/>
              <a:t>We</a:t>
            </a:r>
            <a:r>
              <a:rPr lang="it-IT" sz="3600"/>
              <a:t> can </a:t>
            </a:r>
            <a:r>
              <a:rPr lang="it-IT" sz="3600" err="1"/>
              <a:t>find</a:t>
            </a:r>
            <a:r>
              <a:rPr lang="it-IT" sz="3600"/>
              <a:t> the </a:t>
            </a:r>
            <a:r>
              <a:rPr lang="it-IT" sz="3600" err="1"/>
              <a:t>actual</a:t>
            </a:r>
            <a:r>
              <a:rPr lang="it-IT" sz="3600"/>
              <a:t> </a:t>
            </a:r>
            <a:r>
              <a:rPr lang="it-IT" sz="3600" err="1"/>
              <a:t>process</a:t>
            </a:r>
            <a:r>
              <a:rPr lang="it-IT" sz="3600"/>
              <a:t> </a:t>
            </a:r>
            <a:r>
              <a:rPr lang="it-IT" sz="3600" err="1"/>
              <a:t>is</a:t>
            </a:r>
            <a:r>
              <a:rPr lang="it-IT" sz="3600"/>
              <a:t> </a:t>
            </a:r>
            <a:r>
              <a:rPr lang="it-IT" sz="3600" err="1"/>
              <a:t>different</a:t>
            </a:r>
            <a:r>
              <a:rPr lang="it-IT" sz="3600"/>
              <a:t> from the </a:t>
            </a:r>
            <a:r>
              <a:rPr lang="it-IT" sz="3600" err="1"/>
              <a:t>one</a:t>
            </a:r>
            <a:r>
              <a:rPr lang="it-IT" sz="3600"/>
              <a:t> </a:t>
            </a:r>
            <a:r>
              <a:rPr lang="it-IT" sz="3600" err="1"/>
              <a:t>we</a:t>
            </a:r>
            <a:r>
              <a:rPr lang="it-IT" sz="3600"/>
              <a:t> </a:t>
            </a:r>
            <a:r>
              <a:rPr lang="it-IT" sz="3600" err="1"/>
              <a:t>designed</a:t>
            </a:r>
            <a:r>
              <a:rPr lang="it-IT" sz="360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362196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err="1"/>
              <a:t>What</a:t>
            </a:r>
            <a:r>
              <a:rPr lang="it-IT"/>
              <a:t> </a:t>
            </a:r>
            <a:r>
              <a:rPr lang="it-IT" err="1"/>
              <a:t>happens</a:t>
            </a:r>
            <a:r>
              <a:rPr lang="it-IT"/>
              <a:t> </a:t>
            </a:r>
            <a:r>
              <a:rPr lang="it-IT" err="1"/>
              <a:t>when</a:t>
            </a:r>
            <a:r>
              <a:rPr lang="it-IT"/>
              <a:t> </a:t>
            </a:r>
            <a:r>
              <a:rPr lang="it-IT" err="1"/>
              <a:t>we</a:t>
            </a:r>
            <a:r>
              <a:rPr lang="it-IT"/>
              <a:t> do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Mining</a:t>
            </a:r>
            <a:r>
              <a:rPr lang="it-IT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EF6D1A-B660-7445-8929-388174821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1356967"/>
            <a:ext cx="7334711" cy="5501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8C048D-ACF1-484A-90BE-8F0699FA87CE}"/>
              </a:ext>
            </a:extLst>
          </p:cNvPr>
          <p:cNvSpPr txBox="1"/>
          <p:nvPr/>
        </p:nvSpPr>
        <p:spPr>
          <a:xfrm>
            <a:off x="441456" y="6191023"/>
            <a:ext cx="198826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</a:t>
            </a:r>
          </a:p>
          <a:p>
            <a:r>
              <a:rPr lang="it-IT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Koen</a:t>
            </a:r>
            <a:r>
              <a:rPr lang="it-IT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Olsthoorn</a:t>
            </a:r>
            <a:r>
              <a:rPr lang="it-IT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2C86D-9FB3-C445-8F94-F4BAFF885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852" y="3589609"/>
            <a:ext cx="7395148" cy="326839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CFD74F-F966-044B-903B-40BEC176F51B}"/>
              </a:ext>
            </a:extLst>
          </p:cNvPr>
          <p:cNvCxnSpPr/>
          <p:nvPr/>
        </p:nvCxnSpPr>
        <p:spPr>
          <a:xfrm>
            <a:off x="4616970" y="1888761"/>
            <a:ext cx="179882" cy="1700848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61A6B8-BE13-B44E-A11A-894F9D434F5F}"/>
              </a:ext>
            </a:extLst>
          </p:cNvPr>
          <p:cNvCxnSpPr>
            <a:cxnSpLocks/>
          </p:cNvCxnSpPr>
          <p:nvPr/>
        </p:nvCxnSpPr>
        <p:spPr>
          <a:xfrm>
            <a:off x="4616970" y="1888760"/>
            <a:ext cx="7514593" cy="170084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A1635A-3B79-FF4E-967A-70DAA1B887A3}"/>
              </a:ext>
            </a:extLst>
          </p:cNvPr>
          <p:cNvSpPr txBox="1"/>
          <p:nvPr/>
        </p:nvSpPr>
        <p:spPr>
          <a:xfrm>
            <a:off x="8631541" y="2169701"/>
            <a:ext cx="332014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perfectly</a:t>
            </a:r>
            <a:r>
              <a:rPr lang="it-IT"/>
              <a:t> </a:t>
            </a:r>
            <a:r>
              <a:rPr lang="it-IT" err="1"/>
              <a:t>designed</a:t>
            </a:r>
            <a:r>
              <a:rPr lang="it-IT"/>
              <a:t> model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5D6BC1-361F-EC49-AED2-4D52D11C929D}"/>
              </a:ext>
            </a:extLst>
          </p:cNvPr>
          <p:cNvSpPr/>
          <p:nvPr/>
        </p:nvSpPr>
        <p:spPr>
          <a:xfrm>
            <a:off x="-465630" y="1356967"/>
            <a:ext cx="5022163" cy="5772112"/>
          </a:xfrm>
          <a:prstGeom prst="roundRect">
            <a:avLst/>
          </a:prstGeom>
          <a:solidFill>
            <a:srgbClr val="F2F2F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21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err="1"/>
              <a:t>What</a:t>
            </a:r>
            <a:r>
              <a:rPr lang="it-IT"/>
              <a:t> </a:t>
            </a:r>
            <a:r>
              <a:rPr lang="it-IT" err="1"/>
              <a:t>happens</a:t>
            </a:r>
            <a:r>
              <a:rPr lang="it-IT"/>
              <a:t> </a:t>
            </a:r>
            <a:r>
              <a:rPr lang="it-IT" err="1"/>
              <a:t>when</a:t>
            </a:r>
            <a:r>
              <a:rPr lang="it-IT"/>
              <a:t> </a:t>
            </a:r>
            <a:r>
              <a:rPr lang="it-IT" err="1"/>
              <a:t>we</a:t>
            </a:r>
            <a:r>
              <a:rPr lang="it-IT"/>
              <a:t> do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Mining</a:t>
            </a:r>
            <a:r>
              <a:rPr lang="it-IT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EF6D1A-B660-7445-8929-388174821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90" y="1356968"/>
            <a:ext cx="7334710" cy="55010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8C048D-ACF1-484A-90BE-8F0699FA87CE}"/>
              </a:ext>
            </a:extLst>
          </p:cNvPr>
          <p:cNvSpPr txBox="1"/>
          <p:nvPr/>
        </p:nvSpPr>
        <p:spPr>
          <a:xfrm>
            <a:off x="10203740" y="6191023"/>
            <a:ext cx="198826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</a:t>
            </a:r>
          </a:p>
          <a:p>
            <a:r>
              <a:rPr lang="it-IT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Koen</a:t>
            </a:r>
            <a:r>
              <a:rPr lang="it-IT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Olsthoorn</a:t>
            </a:r>
            <a:r>
              <a:rPr lang="it-IT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80F30-6602-F542-AA49-6877C2143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16002"/>
            <a:ext cx="6220918" cy="284199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3224D5-6532-DC4C-BAB3-A7ED01EA4875}"/>
              </a:ext>
            </a:extLst>
          </p:cNvPr>
          <p:cNvCxnSpPr>
            <a:cxnSpLocks/>
          </p:cNvCxnSpPr>
          <p:nvPr/>
        </p:nvCxnSpPr>
        <p:spPr>
          <a:xfrm flipH="1">
            <a:off x="6220919" y="2293495"/>
            <a:ext cx="3043002" cy="456450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EE81AF-10CC-B64F-9BE4-E31080331526}"/>
              </a:ext>
            </a:extLst>
          </p:cNvPr>
          <p:cNvCxnSpPr>
            <a:cxnSpLocks/>
          </p:cNvCxnSpPr>
          <p:nvPr/>
        </p:nvCxnSpPr>
        <p:spPr>
          <a:xfrm flipH="1">
            <a:off x="82686" y="2293495"/>
            <a:ext cx="9211216" cy="172250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4557405-C7B8-684E-BD22-6051A920C971}"/>
              </a:ext>
            </a:extLst>
          </p:cNvPr>
          <p:cNvSpPr/>
          <p:nvPr/>
        </p:nvSpPr>
        <p:spPr>
          <a:xfrm>
            <a:off x="270744" y="2775092"/>
            <a:ext cx="331693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The model </a:t>
            </a:r>
            <a:r>
              <a:rPr lang="it-IT" err="1"/>
              <a:t>that</a:t>
            </a:r>
            <a:r>
              <a:rPr lang="it-IT"/>
              <a:t> </a:t>
            </a:r>
            <a:r>
              <a:rPr lang="it-IT" err="1"/>
              <a:t>reflects</a:t>
            </a:r>
            <a:r>
              <a:rPr lang="it-IT"/>
              <a:t> reality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310CA3-BB2D-564D-8200-71D98D0D6226}"/>
              </a:ext>
            </a:extLst>
          </p:cNvPr>
          <p:cNvSpPr/>
          <p:nvPr/>
        </p:nvSpPr>
        <p:spPr>
          <a:xfrm>
            <a:off x="9129029" y="1221428"/>
            <a:ext cx="5022163" cy="5772112"/>
          </a:xfrm>
          <a:prstGeom prst="roundRect">
            <a:avLst/>
          </a:prstGeom>
          <a:solidFill>
            <a:srgbClr val="F2F2F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493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>
            <a:normAutofit/>
          </a:bodyPr>
          <a:lstStyle/>
          <a:p>
            <a:r>
              <a:rPr lang="it-IT" err="1"/>
              <a:t>What</a:t>
            </a:r>
            <a:r>
              <a:rPr lang="it-IT"/>
              <a:t> </a:t>
            </a:r>
            <a:r>
              <a:rPr lang="it-IT" err="1"/>
              <a:t>allowed</a:t>
            </a:r>
            <a:r>
              <a:rPr lang="it-IT"/>
              <a:t> </a:t>
            </a:r>
            <a:r>
              <a:rPr lang="it-IT" err="1"/>
              <a:t>us</a:t>
            </a:r>
            <a:r>
              <a:rPr lang="it-IT"/>
              <a:t> to spot a </a:t>
            </a:r>
            <a:r>
              <a:rPr lang="it-IT" i="1" err="1"/>
              <a:t>process</a:t>
            </a:r>
            <a:r>
              <a:rPr lang="it-IT" i="1"/>
              <a:t> </a:t>
            </a:r>
            <a:r>
              <a:rPr lang="it-IT" i="1" err="1"/>
              <a:t>deviation</a:t>
            </a:r>
            <a:r>
              <a:rPr lang="it-IT"/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6" y="1244233"/>
            <a:ext cx="7334711" cy="55010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2E15F9-5D8B-5843-B122-E625BB83A782}"/>
              </a:ext>
            </a:extLst>
          </p:cNvPr>
          <p:cNvSpPr txBox="1"/>
          <p:nvPr/>
        </p:nvSpPr>
        <p:spPr>
          <a:xfrm>
            <a:off x="2470672" y="6078289"/>
            <a:ext cx="198826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</a:t>
            </a:r>
          </a:p>
          <a:p>
            <a:r>
              <a:rPr lang="it-IT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Koen</a:t>
            </a:r>
            <a:r>
              <a:rPr lang="it-IT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Olsthoorn</a:t>
            </a:r>
            <a:r>
              <a:rPr lang="it-IT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B0B26-187E-2D4A-B163-4BA7AE59549D}"/>
              </a:ext>
            </a:extLst>
          </p:cNvPr>
          <p:cNvSpPr txBox="1"/>
          <p:nvPr/>
        </p:nvSpPr>
        <p:spPr>
          <a:xfrm>
            <a:off x="313150" y="3337972"/>
            <a:ext cx="210987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traces</a:t>
            </a:r>
            <a:r>
              <a:rPr lang="it-IT"/>
              <a:t>, right?!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F1AC8F-4FE1-DB4A-BD1C-84E8B5855236}"/>
              </a:ext>
            </a:extLst>
          </p:cNvPr>
          <p:cNvCxnSpPr/>
          <p:nvPr/>
        </p:nvCxnSpPr>
        <p:spPr>
          <a:xfrm>
            <a:off x="1152395" y="3994749"/>
            <a:ext cx="5298509" cy="124113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292501-DE31-B44A-8780-33F6E9B474D9}"/>
              </a:ext>
            </a:extLst>
          </p:cNvPr>
          <p:cNvCxnSpPr>
            <a:cxnSpLocks/>
          </p:cNvCxnSpPr>
          <p:nvPr/>
        </p:nvCxnSpPr>
        <p:spPr>
          <a:xfrm flipV="1">
            <a:off x="1152395" y="3717628"/>
            <a:ext cx="2649254" cy="2990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EF012D-3701-CE46-8086-B843D005C85D}"/>
              </a:ext>
            </a:extLst>
          </p:cNvPr>
          <p:cNvCxnSpPr>
            <a:cxnSpLocks/>
          </p:cNvCxnSpPr>
          <p:nvPr/>
        </p:nvCxnSpPr>
        <p:spPr>
          <a:xfrm flipV="1">
            <a:off x="1152395" y="2998603"/>
            <a:ext cx="4559473" cy="101938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03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GB"/>
              <a:t>Agenda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02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indent="-434329">
              <a:lnSpc>
                <a:spcPct val="170000"/>
              </a:lnSpc>
              <a:buSzPct val="100000"/>
              <a:buAutoNum type="arabicPeriod"/>
            </a:pPr>
            <a:r>
              <a:rPr lang="en-GB">
                <a:solidFill>
                  <a:schemeClr val="tx1"/>
                </a:solidFill>
              </a:rPr>
              <a:t>Introduction</a:t>
            </a:r>
            <a:endParaRPr>
              <a:solidFill>
                <a:schemeClr val="tx1"/>
              </a:solidFill>
            </a:endParaRPr>
          </a:p>
          <a:p>
            <a:pPr indent="-434329">
              <a:lnSpc>
                <a:spcPct val="170000"/>
              </a:lnSpc>
              <a:buSzPct val="100000"/>
              <a:buAutoNum type="arabicPeriod"/>
            </a:pPr>
            <a:r>
              <a:rPr lang="en-GB">
                <a:solidFill>
                  <a:schemeClr val="tx1"/>
                </a:solidFill>
              </a:rPr>
              <a:t>Business Process Management Overview</a:t>
            </a:r>
            <a:endParaRPr>
              <a:solidFill>
                <a:schemeClr val="tx1"/>
              </a:solidFill>
            </a:endParaRPr>
          </a:p>
          <a:p>
            <a:pPr lvl="1" indent="-405543">
              <a:lnSpc>
                <a:spcPct val="170000"/>
              </a:lnSpc>
              <a:buSzPct val="100000"/>
              <a:buAutoNum type="alphaLcPeriod"/>
            </a:pPr>
            <a:r>
              <a:rPr lang="en-GB">
                <a:solidFill>
                  <a:schemeClr val="tx1"/>
                </a:solidFill>
              </a:rPr>
              <a:t>Business Process Management life cycle</a:t>
            </a:r>
            <a:endParaRPr>
              <a:solidFill>
                <a:schemeClr val="tx1"/>
              </a:solidFill>
            </a:endParaRPr>
          </a:p>
          <a:p>
            <a:pPr lvl="1" indent="-405543">
              <a:lnSpc>
                <a:spcPct val="170000"/>
              </a:lnSpc>
              <a:buSzPct val="100000"/>
              <a:buAutoNum type="alphaLcPeriod"/>
            </a:pPr>
            <a:r>
              <a:rPr lang="en-GB">
                <a:solidFill>
                  <a:schemeClr val="tx1"/>
                </a:solidFill>
              </a:rPr>
              <a:t>The role of Process Mining in the BPM life cycle</a:t>
            </a:r>
            <a:endParaRPr>
              <a:solidFill>
                <a:schemeClr val="tx1"/>
              </a:solidFill>
            </a:endParaRPr>
          </a:p>
          <a:p>
            <a:pPr indent="-434329">
              <a:lnSpc>
                <a:spcPct val="170000"/>
              </a:lnSpc>
              <a:buSzPct val="100000"/>
              <a:buAutoNum type="arabicPeriod"/>
            </a:pPr>
            <a:r>
              <a:rPr lang="en-GB">
                <a:solidFill>
                  <a:schemeClr val="tx1"/>
                </a:solidFill>
              </a:rPr>
              <a:t>The </a:t>
            </a:r>
            <a:r>
              <a:rPr lang="en-GB" err="1">
                <a:solidFill>
                  <a:schemeClr val="tx1"/>
                </a:solidFill>
              </a:rPr>
              <a:t>wh</a:t>
            </a:r>
            <a:r>
              <a:rPr lang="en-GB">
                <a:solidFill>
                  <a:schemeClr val="tx1"/>
                </a:solidFill>
              </a:rPr>
              <a:t> questions of Process Mining</a:t>
            </a:r>
          </a:p>
          <a:p>
            <a:pPr indent="-434329">
              <a:lnSpc>
                <a:spcPct val="170000"/>
              </a:lnSpc>
              <a:buSzPct val="100000"/>
              <a:buAutoNum type="arabicPeriod"/>
            </a:pPr>
            <a:r>
              <a:rPr lang="en-GB">
                <a:solidFill>
                  <a:schemeClr val="tx1"/>
                </a:solidFill>
              </a:rPr>
              <a:t>The three basic types of Process Mining</a:t>
            </a:r>
          </a:p>
          <a:p>
            <a:pPr indent="-434329">
              <a:lnSpc>
                <a:spcPct val="170000"/>
              </a:lnSpc>
              <a:buSzPct val="100000"/>
              <a:buAutoNum type="arabicPeriod"/>
            </a:pPr>
            <a:r>
              <a:rPr lang="it-IT">
                <a:solidFill>
                  <a:schemeClr val="tx1"/>
                </a:solidFill>
              </a:rPr>
              <a:t>How to </a:t>
            </a:r>
            <a:r>
              <a:rPr lang="it-IT" err="1">
                <a:solidFill>
                  <a:schemeClr val="tx1"/>
                </a:solidFill>
              </a:rPr>
              <a:t>conduct</a:t>
            </a:r>
            <a:r>
              <a:rPr lang="it-IT">
                <a:solidFill>
                  <a:schemeClr val="tx1"/>
                </a:solidFill>
              </a:rPr>
              <a:t> a </a:t>
            </a:r>
            <a:r>
              <a:rPr lang="it-IT" err="1">
                <a:solidFill>
                  <a:schemeClr val="tx1"/>
                </a:solidFill>
              </a:rPr>
              <a:t>Process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mining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project</a:t>
            </a:r>
            <a:r>
              <a:rPr lang="it-IT">
                <a:solidFill>
                  <a:schemeClr val="tx1"/>
                </a:solidFill>
              </a:rPr>
              <a:t> </a:t>
            </a:r>
          </a:p>
          <a:p>
            <a:pPr indent="-434329">
              <a:lnSpc>
                <a:spcPct val="170000"/>
              </a:lnSpc>
              <a:buSzPct val="100000"/>
              <a:buAutoNum type="arabicPeriod"/>
            </a:pPr>
            <a:r>
              <a:rPr lang="en-GB">
                <a:solidFill>
                  <a:schemeClr val="tx1"/>
                </a:solidFill>
              </a:rPr>
              <a:t>Some Process Mining Tools</a:t>
            </a:r>
            <a:endParaRPr>
              <a:solidFill>
                <a:schemeClr val="tx1"/>
              </a:solidFill>
            </a:endParaRPr>
          </a:p>
          <a:p>
            <a:pPr indent="-434329">
              <a:lnSpc>
                <a:spcPct val="170000"/>
              </a:lnSpc>
              <a:buSzPct val="100000"/>
              <a:buAutoNum type="arabicPeriod"/>
            </a:pPr>
            <a:r>
              <a:rPr lang="en-GB">
                <a:solidFill>
                  <a:schemeClr val="tx1"/>
                </a:solidFill>
              </a:rPr>
              <a:t>How to apply Process Mining?</a:t>
            </a:r>
          </a:p>
          <a:p>
            <a:pPr indent="-434329">
              <a:lnSpc>
                <a:spcPct val="170000"/>
              </a:lnSpc>
              <a:buSzPct val="100000"/>
              <a:buFont typeface="Arial"/>
              <a:buAutoNum type="arabicPeriod"/>
            </a:pPr>
            <a:r>
              <a:rPr lang="en-GB">
                <a:solidFill>
                  <a:schemeClr val="tx1"/>
                </a:solidFill>
              </a:rPr>
              <a:t>Research Questions Recap</a:t>
            </a:r>
            <a:endParaRPr>
              <a:solidFill>
                <a:schemeClr val="tx1"/>
              </a:solidFill>
            </a:endParaRPr>
          </a:p>
          <a:p>
            <a:pPr indent="-434329">
              <a:lnSpc>
                <a:spcPct val="170000"/>
              </a:lnSpc>
              <a:buSzPct val="100000"/>
              <a:buAutoNum type="arabicPeriod"/>
            </a:pPr>
            <a:r>
              <a:rPr lang="en-GB">
                <a:solidFill>
                  <a:schemeClr val="tx1"/>
                </a:solidFill>
              </a:rPr>
              <a:t>Two words on the discarded questions</a:t>
            </a:r>
          </a:p>
          <a:p>
            <a:pPr indent="-434329">
              <a:lnSpc>
                <a:spcPct val="170000"/>
              </a:lnSpc>
              <a:buSzPct val="100000"/>
              <a:buAutoNum type="arabicPeriod"/>
            </a:pPr>
            <a:r>
              <a:rPr lang="en-GB">
                <a:solidFill>
                  <a:schemeClr val="tx1"/>
                </a:solidFill>
              </a:rPr>
              <a:t>References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D938F9-6B11-1D45-A19F-BB8E90CB8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1759" y="5176564"/>
            <a:ext cx="1568535" cy="15685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err="1"/>
              <a:t>Let’s</a:t>
            </a:r>
            <a:r>
              <a:rPr lang="it-IT"/>
              <a:t> start from the </a:t>
            </a:r>
            <a:r>
              <a:rPr lang="it-IT" err="1"/>
              <a:t>traces</a:t>
            </a:r>
            <a:r>
              <a:rPr lang="it-IT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A80F1B-3509-1043-A799-ECC8C0E0F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36" y="1550128"/>
            <a:ext cx="3829362" cy="1347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9B052-8779-A741-A31D-ECD12732ED7F}"/>
              </a:ext>
            </a:extLst>
          </p:cNvPr>
          <p:cNvSpPr txBox="1"/>
          <p:nvPr/>
        </p:nvSpPr>
        <p:spPr>
          <a:xfrm>
            <a:off x="4714505" y="1855886"/>
            <a:ext cx="6754336" cy="152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  <a:p>
            <a:r>
              <a:rPr lang="it-IT"/>
              <a:t>For </a:t>
            </a:r>
            <a:r>
              <a:rPr lang="it-IT" err="1"/>
              <a:t>humans</a:t>
            </a:r>
            <a:r>
              <a:rPr lang="it-IT"/>
              <a:t>, </a:t>
            </a:r>
            <a:r>
              <a:rPr lang="it-IT" err="1"/>
              <a:t>Footprints</a:t>
            </a:r>
            <a:r>
              <a:rPr lang="it-IT"/>
              <a:t> </a:t>
            </a:r>
            <a:r>
              <a:rPr lang="it-IT" err="1"/>
              <a:t>represent</a:t>
            </a:r>
            <a:r>
              <a:rPr lang="it-IT"/>
              <a:t> the </a:t>
            </a:r>
            <a:r>
              <a:rPr lang="it-IT" err="1"/>
              <a:t>path</a:t>
            </a:r>
            <a:r>
              <a:rPr lang="it-IT"/>
              <a:t> </a:t>
            </a: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took</a:t>
            </a:r>
            <a:r>
              <a:rPr lang="it-IT"/>
              <a:t>, </a:t>
            </a:r>
            <a:r>
              <a:rPr lang="it-IT" err="1"/>
              <a:t>what</a:t>
            </a:r>
            <a:r>
              <a:rPr lang="it-IT"/>
              <a:t> </a:t>
            </a: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have</a:t>
            </a:r>
            <a:r>
              <a:rPr lang="it-IT"/>
              <a:t> </a:t>
            </a:r>
            <a:r>
              <a:rPr lang="it-IT" err="1"/>
              <a:t>done</a:t>
            </a:r>
            <a:r>
              <a:rPr lang="it-IT"/>
              <a:t>, or </a:t>
            </a:r>
            <a:r>
              <a:rPr lang="it-IT" err="1"/>
              <a:t>someone</a:t>
            </a:r>
            <a:r>
              <a:rPr lang="it-IT"/>
              <a:t> else </a:t>
            </a:r>
            <a:r>
              <a:rPr lang="it-IT" err="1"/>
              <a:t>has</a:t>
            </a:r>
            <a:r>
              <a:rPr lang="it-IT"/>
              <a:t> </a:t>
            </a:r>
            <a:r>
              <a:rPr lang="it-IT" err="1"/>
              <a:t>done</a:t>
            </a:r>
            <a:r>
              <a:rPr lang="it-IT"/>
              <a:t>.</a:t>
            </a:r>
          </a:p>
          <a:p>
            <a:endParaRPr lang="it-IT"/>
          </a:p>
          <a:p>
            <a:endParaRPr lang="it-IT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4D782E9-C2BB-D646-9C5C-7833883C2123}"/>
              </a:ext>
            </a:extLst>
          </p:cNvPr>
          <p:cNvGraphicFramePr>
            <a:graphicFrameLocks noGrp="1"/>
          </p:cNvGraphicFramePr>
          <p:nvPr/>
        </p:nvGraphicFramePr>
        <p:xfrm>
          <a:off x="2789573" y="4838049"/>
          <a:ext cx="9291093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6813">
                  <a:extLst>
                    <a:ext uri="{9D8B030D-6E8A-4147-A177-3AD203B41FA5}">
                      <a16:colId xmlns:a16="http://schemas.microsoft.com/office/drawing/2014/main" val="3610253927"/>
                    </a:ext>
                  </a:extLst>
                </a:gridCol>
                <a:gridCol w="1175441">
                  <a:extLst>
                    <a:ext uri="{9D8B030D-6E8A-4147-A177-3AD203B41FA5}">
                      <a16:colId xmlns:a16="http://schemas.microsoft.com/office/drawing/2014/main" val="1973765616"/>
                    </a:ext>
                  </a:extLst>
                </a:gridCol>
                <a:gridCol w="994866">
                  <a:extLst>
                    <a:ext uri="{9D8B030D-6E8A-4147-A177-3AD203B41FA5}">
                      <a16:colId xmlns:a16="http://schemas.microsoft.com/office/drawing/2014/main" val="2176797918"/>
                    </a:ext>
                  </a:extLst>
                </a:gridCol>
                <a:gridCol w="994866">
                  <a:extLst>
                    <a:ext uri="{9D8B030D-6E8A-4147-A177-3AD203B41FA5}">
                      <a16:colId xmlns:a16="http://schemas.microsoft.com/office/drawing/2014/main" val="2953366444"/>
                    </a:ext>
                  </a:extLst>
                </a:gridCol>
                <a:gridCol w="1063007">
                  <a:extLst>
                    <a:ext uri="{9D8B030D-6E8A-4147-A177-3AD203B41FA5}">
                      <a16:colId xmlns:a16="http://schemas.microsoft.com/office/drawing/2014/main" val="4020574751"/>
                    </a:ext>
                  </a:extLst>
                </a:gridCol>
                <a:gridCol w="1103892">
                  <a:extLst>
                    <a:ext uri="{9D8B030D-6E8A-4147-A177-3AD203B41FA5}">
                      <a16:colId xmlns:a16="http://schemas.microsoft.com/office/drawing/2014/main" val="21800707"/>
                    </a:ext>
                  </a:extLst>
                </a:gridCol>
                <a:gridCol w="971017">
                  <a:extLst>
                    <a:ext uri="{9D8B030D-6E8A-4147-A177-3AD203B41FA5}">
                      <a16:colId xmlns:a16="http://schemas.microsoft.com/office/drawing/2014/main" val="1401420293"/>
                    </a:ext>
                  </a:extLst>
                </a:gridCol>
                <a:gridCol w="1444599">
                  <a:extLst>
                    <a:ext uri="{9D8B030D-6E8A-4147-A177-3AD203B41FA5}">
                      <a16:colId xmlns:a16="http://schemas.microsoft.com/office/drawing/2014/main" val="861712121"/>
                    </a:ext>
                  </a:extLst>
                </a:gridCol>
                <a:gridCol w="766592">
                  <a:extLst>
                    <a:ext uri="{9D8B030D-6E8A-4147-A177-3AD203B41FA5}">
                      <a16:colId xmlns:a16="http://schemas.microsoft.com/office/drawing/2014/main" val="1800602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Case ID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Activity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Start Date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End Date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Agent Position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Customer ID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Product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Service Type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Resource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70576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Case 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Inbound Call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9.3.10 8:05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9.3.10 8:10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FL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Customer 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MacBook Pro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Referred to Servicer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Helen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313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Case 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Handle Case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11.3.10 10:30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11.3.10 10:32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FL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Customer 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MacBook Pro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Referred to Servicer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Helen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81724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Case 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Call </a:t>
                      </a:r>
                      <a:r>
                        <a:rPr lang="it-IT" sz="1200" u="none" strike="noStrike" err="1">
                          <a:effectLst/>
                        </a:rPr>
                        <a:t>Outbound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11.3.10 11:45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11.3.10 11:52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FL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Customer 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MacBook Pro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Referred to Servicer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Henk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91478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Case 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Inbound Call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4.3.10 11:43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4.3.10 11:46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FL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Customer 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MacBook Pro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Referred to Servicer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Susi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772631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Case 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Inbound Call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25.3.10 9:32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25.3.10 9:33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FL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Customer 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MacBook Pro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Referred to Servicer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Mary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21802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Case 4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Inbound Call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6.3.10 11:41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6.3.10 11:51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FL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Customer 4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iPhone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Referred to Servicer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Fred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05386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Case 5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Inbound Call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18.3.10 10:54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18.3.10 11:01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FL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Customer 5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MacBook Pro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Product Assistance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Kenny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44564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Case 6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Inbound Call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25.3.10 17:09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25.3.10 17:13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FL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Customer 6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MacBook Pro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Referred to Servicer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Harold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2208847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CA7B7C27-35A8-FD4C-89E4-D206A14AA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47" y="4079150"/>
            <a:ext cx="2690109" cy="2778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85CB6D-9509-9547-A56D-AF84D022282C}"/>
              </a:ext>
            </a:extLst>
          </p:cNvPr>
          <p:cNvSpPr txBox="1"/>
          <p:nvPr/>
        </p:nvSpPr>
        <p:spPr>
          <a:xfrm rot="19515229">
            <a:off x="871940" y="5377196"/>
            <a:ext cx="1389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err="1"/>
              <a:t>Process</a:t>
            </a:r>
            <a:r>
              <a:rPr lang="it-IT" sz="1600" b="1"/>
              <a:t> </a:t>
            </a:r>
            <a:r>
              <a:rPr lang="it-IT" sz="1600" b="1" err="1"/>
              <a:t>Mining</a:t>
            </a:r>
            <a:r>
              <a:rPr lang="it-IT" sz="1600" b="1"/>
              <a:t> </a:t>
            </a:r>
            <a:r>
              <a:rPr lang="it-IT" sz="1600" b="1" err="1"/>
              <a:t>Tool</a:t>
            </a:r>
            <a:endParaRPr lang="it-IT" sz="1600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001FE-0956-9640-BE19-5CF3E0BA53D4}"/>
              </a:ext>
            </a:extLst>
          </p:cNvPr>
          <p:cNvSpPr/>
          <p:nvPr/>
        </p:nvSpPr>
        <p:spPr>
          <a:xfrm>
            <a:off x="4714505" y="3297520"/>
            <a:ext cx="6096000" cy="124162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t-IT"/>
          </a:p>
          <a:p>
            <a:endParaRPr lang="it-IT"/>
          </a:p>
          <a:p>
            <a:r>
              <a:rPr lang="it-IT"/>
              <a:t>In BPM, </a:t>
            </a:r>
            <a:r>
              <a:rPr lang="it-IT" err="1"/>
              <a:t>especially</a:t>
            </a:r>
            <a:r>
              <a:rPr lang="it-IT"/>
              <a:t> </a:t>
            </a:r>
            <a:r>
              <a:rPr lang="it-IT" err="1"/>
              <a:t>supported</a:t>
            </a:r>
            <a:r>
              <a:rPr lang="it-IT"/>
              <a:t> by an </a:t>
            </a:r>
            <a:r>
              <a:rPr lang="it-IT" err="1"/>
              <a:t>informatic</a:t>
            </a:r>
            <a:r>
              <a:rPr lang="it-IT"/>
              <a:t> </a:t>
            </a:r>
            <a:r>
              <a:rPr lang="it-IT" err="1"/>
              <a:t>system</a:t>
            </a:r>
            <a:r>
              <a:rPr lang="it-IT"/>
              <a:t>, </a:t>
            </a:r>
            <a:r>
              <a:rPr lang="it-IT" err="1"/>
              <a:t>we</a:t>
            </a:r>
            <a:r>
              <a:rPr lang="it-IT"/>
              <a:t> talk </a:t>
            </a:r>
            <a:r>
              <a:rPr lang="it-IT" err="1"/>
              <a:t>about</a:t>
            </a:r>
            <a:r>
              <a:rPr lang="it-IT"/>
              <a:t> </a:t>
            </a:r>
            <a:r>
              <a:rPr lang="it-IT" err="1"/>
              <a:t>event</a:t>
            </a:r>
            <a:r>
              <a:rPr lang="it-IT"/>
              <a:t> </a:t>
            </a:r>
            <a:r>
              <a:rPr lang="it-IT" err="1"/>
              <a:t>logs</a:t>
            </a:r>
            <a:r>
              <a:rPr lang="it-I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839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Event</a:t>
            </a:r>
            <a:r>
              <a:rPr lang="it-IT"/>
              <a:t> log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737CC24-3DF3-9C4C-BF1E-7FE3879C9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768635"/>
              </p:ext>
            </p:extLst>
          </p:nvPr>
        </p:nvGraphicFramePr>
        <p:xfrm>
          <a:off x="6289315" y="2727061"/>
          <a:ext cx="4808071" cy="38942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724">
                  <a:extLst>
                    <a:ext uri="{9D8B030D-6E8A-4147-A177-3AD203B41FA5}">
                      <a16:colId xmlns:a16="http://schemas.microsoft.com/office/drawing/2014/main" val="3281671959"/>
                    </a:ext>
                  </a:extLst>
                </a:gridCol>
                <a:gridCol w="2436203">
                  <a:extLst>
                    <a:ext uri="{9D8B030D-6E8A-4147-A177-3AD203B41FA5}">
                      <a16:colId xmlns:a16="http://schemas.microsoft.com/office/drawing/2014/main" val="4129275714"/>
                    </a:ext>
                  </a:extLst>
                </a:gridCol>
                <a:gridCol w="1634144">
                  <a:extLst>
                    <a:ext uri="{9D8B030D-6E8A-4147-A177-3AD203B41FA5}">
                      <a16:colId xmlns:a16="http://schemas.microsoft.com/office/drawing/2014/main" val="1735807470"/>
                    </a:ext>
                  </a:extLst>
                </a:gridCol>
              </a:tblGrid>
              <a:tr h="426913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Case ID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Activity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time:timestamp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8794870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Receive</a:t>
                      </a:r>
                      <a:r>
                        <a:rPr lang="it-IT" sz="1200" u="none" strike="noStrike">
                          <a:effectLst/>
                        </a:rPr>
                        <a:t>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30/11/2020 14:03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116937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Check</a:t>
                      </a:r>
                      <a:r>
                        <a:rPr lang="it-IT" sz="1200" u="none" strike="noStrike">
                          <a:effectLst/>
                        </a:rPr>
                        <a:t>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08/12/2020 14:03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5511654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Approve</a:t>
                      </a:r>
                      <a:r>
                        <a:rPr lang="it-IT" sz="1200" u="none" strike="noStrike">
                          <a:effectLst/>
                        </a:rPr>
                        <a:t> </a:t>
                      </a:r>
                      <a:r>
                        <a:rPr lang="it-IT" sz="1200" u="none" strike="noStrike" err="1">
                          <a:effectLst/>
                        </a:rPr>
                        <a:t>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29/12/2020 14:57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0522756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</a:t>
                      </a:r>
                      <a:r>
                        <a:rPr lang="it-IT" sz="1200" u="none" strike="noStrike" err="1">
                          <a:effectLst/>
                        </a:rPr>
                        <a:t>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28/01/2021 11:15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6728325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Payment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24/02/2021 12:39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9552620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Ship</a:t>
                      </a:r>
                      <a:r>
                        <a:rPr lang="it-IT" sz="1200" u="none" strike="noStrike">
                          <a:effectLst/>
                        </a:rPr>
                        <a:t> </a:t>
                      </a:r>
                      <a:r>
                        <a:rPr lang="it-IT" sz="1200" u="none" strike="noStrike" err="1">
                          <a:effectLst/>
                        </a:rPr>
                        <a:t>Products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24/02/2021 12:40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5130404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Send Shipping Notification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24/02/2021 12:50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0882301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Receive</a:t>
                      </a:r>
                      <a:r>
                        <a:rPr lang="it-IT" sz="1200" u="none" strike="noStrike">
                          <a:effectLst/>
                        </a:rPr>
                        <a:t>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30/11/2020 14:05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996609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Check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08/12/2020 14:06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4213555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Approve</a:t>
                      </a:r>
                      <a:r>
                        <a:rPr lang="it-IT" sz="1200" u="none" strike="noStrike">
                          <a:effectLst/>
                        </a:rPr>
                        <a:t> </a:t>
                      </a:r>
                      <a:r>
                        <a:rPr lang="it-IT" sz="1200" u="none" strike="noStrike" err="1">
                          <a:effectLst/>
                        </a:rPr>
                        <a:t>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29/12/2020 14:59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6070593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</a:t>
                      </a:r>
                      <a:r>
                        <a:rPr lang="it-IT" sz="1200" u="none" strike="noStrike" err="1">
                          <a:effectLst/>
                        </a:rPr>
                        <a:t>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28/01/2021 11:17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3569875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</a:t>
                      </a:r>
                      <a:r>
                        <a:rPr lang="it-IT" sz="1200" u="none" strike="noStrike" err="1">
                          <a:effectLst/>
                        </a:rPr>
                        <a:t>Payment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20/02/2021 12:40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862414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Send</a:t>
                      </a:r>
                      <a:r>
                        <a:rPr lang="it-IT" sz="1200" u="none" strike="noStrike">
                          <a:effectLst/>
                        </a:rPr>
                        <a:t> </a:t>
                      </a:r>
                      <a:r>
                        <a:rPr lang="it-IT" sz="1200" u="none" strike="noStrike" err="1">
                          <a:effectLst/>
                        </a:rPr>
                        <a:t>Shipping</a:t>
                      </a:r>
                      <a:r>
                        <a:rPr lang="it-IT" sz="1200" u="none" strike="noStrike">
                          <a:effectLst/>
                        </a:rPr>
                        <a:t> Notification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26/02/2021 10:39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766829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Ship Products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26/02/2021 17:02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9997136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Receive</a:t>
                      </a:r>
                      <a:r>
                        <a:rPr lang="it-IT" sz="1200" u="none" strike="noStrike">
                          <a:effectLst/>
                        </a:rPr>
                        <a:t> Feedback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06/03/2021 14:38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284909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0019004-29DE-F544-935C-D60773B3C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152919"/>
              </p:ext>
            </p:extLst>
          </p:nvPr>
        </p:nvGraphicFramePr>
        <p:xfrm>
          <a:off x="480303" y="2727061"/>
          <a:ext cx="4808071" cy="38942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724">
                  <a:extLst>
                    <a:ext uri="{9D8B030D-6E8A-4147-A177-3AD203B41FA5}">
                      <a16:colId xmlns:a16="http://schemas.microsoft.com/office/drawing/2014/main" val="3281671959"/>
                    </a:ext>
                  </a:extLst>
                </a:gridCol>
                <a:gridCol w="2436203">
                  <a:extLst>
                    <a:ext uri="{9D8B030D-6E8A-4147-A177-3AD203B41FA5}">
                      <a16:colId xmlns:a16="http://schemas.microsoft.com/office/drawing/2014/main" val="4129275714"/>
                    </a:ext>
                  </a:extLst>
                </a:gridCol>
                <a:gridCol w="1634144">
                  <a:extLst>
                    <a:ext uri="{9D8B030D-6E8A-4147-A177-3AD203B41FA5}">
                      <a16:colId xmlns:a16="http://schemas.microsoft.com/office/drawing/2014/main" val="1735807470"/>
                    </a:ext>
                  </a:extLst>
                </a:gridCol>
              </a:tblGrid>
              <a:tr h="426913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Case ID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Activity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time:timestamp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8794870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Receive</a:t>
                      </a:r>
                      <a:r>
                        <a:rPr lang="it-IT" sz="1200" u="none" strike="noStrike">
                          <a:effectLst/>
                        </a:rPr>
                        <a:t>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30/11/2020 14:03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116937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Receive</a:t>
                      </a:r>
                      <a:r>
                        <a:rPr lang="it-IT" sz="1200" u="none" strike="noStrike">
                          <a:effectLst/>
                        </a:rPr>
                        <a:t>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30/11/2020 14:05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5511654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Check</a:t>
                      </a:r>
                      <a:r>
                        <a:rPr lang="it-IT" sz="1200" u="none" strike="noStrike">
                          <a:effectLst/>
                        </a:rPr>
                        <a:t>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08/12/2020 14:03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0522756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Check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08/12/2020 14:06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6728325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Approve</a:t>
                      </a:r>
                      <a:r>
                        <a:rPr lang="it-IT" sz="1200" u="none" strike="noStrike">
                          <a:effectLst/>
                        </a:rPr>
                        <a:t> </a:t>
                      </a:r>
                      <a:r>
                        <a:rPr lang="it-IT" sz="1200" u="none" strike="noStrike" err="1">
                          <a:effectLst/>
                        </a:rPr>
                        <a:t>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29/12/2020 14:57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9552620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Approve</a:t>
                      </a:r>
                      <a:r>
                        <a:rPr lang="it-IT" sz="1200" u="none" strike="noStrike">
                          <a:effectLst/>
                        </a:rPr>
                        <a:t> </a:t>
                      </a:r>
                      <a:r>
                        <a:rPr lang="it-IT" sz="1200" u="none" strike="noStrike" err="1">
                          <a:effectLst/>
                        </a:rPr>
                        <a:t>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29/12/2020 14:59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5130404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</a:t>
                      </a:r>
                      <a:r>
                        <a:rPr lang="it-IT" sz="1200" u="none" strike="noStrike" err="1">
                          <a:effectLst/>
                        </a:rPr>
                        <a:t>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28/01/2021 11:15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0882301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</a:t>
                      </a:r>
                      <a:r>
                        <a:rPr lang="it-IT" sz="1200" u="none" strike="noStrike" err="1">
                          <a:effectLst/>
                        </a:rPr>
                        <a:t>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28/01/2021 11:17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996609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</a:t>
                      </a:r>
                      <a:r>
                        <a:rPr lang="it-IT" sz="1200" u="none" strike="noStrike" err="1">
                          <a:effectLst/>
                        </a:rPr>
                        <a:t>Payment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20/02/2021 12:40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6070593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</a:t>
                      </a:r>
                      <a:r>
                        <a:rPr lang="it-IT" sz="1200" u="none" strike="noStrike" err="1">
                          <a:effectLst/>
                        </a:rPr>
                        <a:t>Payment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24/02/2021 12:39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3569875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Ship</a:t>
                      </a:r>
                      <a:r>
                        <a:rPr lang="it-IT" sz="1200" u="none" strike="noStrike">
                          <a:effectLst/>
                        </a:rPr>
                        <a:t> </a:t>
                      </a:r>
                      <a:r>
                        <a:rPr lang="it-IT" sz="1200" u="none" strike="noStrike" err="1">
                          <a:effectLst/>
                        </a:rPr>
                        <a:t>Products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24/02/2021 12:40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862414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Send Shipping Notification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24/02/2021 12:50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766829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Send</a:t>
                      </a:r>
                      <a:r>
                        <a:rPr lang="it-IT" sz="1200" u="none" strike="noStrike">
                          <a:effectLst/>
                        </a:rPr>
                        <a:t> </a:t>
                      </a:r>
                      <a:r>
                        <a:rPr lang="it-IT" sz="1200" u="none" strike="noStrike" err="1">
                          <a:effectLst/>
                        </a:rPr>
                        <a:t>Shipping</a:t>
                      </a:r>
                      <a:r>
                        <a:rPr lang="it-IT" sz="1200" u="none" strike="noStrike">
                          <a:effectLst/>
                        </a:rPr>
                        <a:t> Notification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26/02/2021 10:39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9997136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Ship Products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26/02/2021 17:02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2849095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Receive</a:t>
                      </a:r>
                      <a:r>
                        <a:rPr lang="it-IT" sz="1200" u="none" strike="noStrike">
                          <a:effectLst/>
                        </a:rPr>
                        <a:t> Feedback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06/03/2021 14:38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08896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EB38C86-5634-A844-BE26-A083968DA134}"/>
              </a:ext>
            </a:extLst>
          </p:cNvPr>
          <p:cNvSpPr txBox="1"/>
          <p:nvPr/>
        </p:nvSpPr>
        <p:spPr>
          <a:xfrm>
            <a:off x="1389425" y="2386918"/>
            <a:ext cx="23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err="1"/>
              <a:t>Ordered</a:t>
            </a:r>
            <a:r>
              <a:rPr lang="it-IT" sz="1600"/>
              <a:t> by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DDC6C4-4A70-6A4F-9DDE-D8F24724475A}"/>
              </a:ext>
            </a:extLst>
          </p:cNvPr>
          <p:cNvSpPr txBox="1"/>
          <p:nvPr/>
        </p:nvSpPr>
        <p:spPr>
          <a:xfrm>
            <a:off x="7408236" y="2386918"/>
            <a:ext cx="23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err="1"/>
              <a:t>Ordered</a:t>
            </a:r>
            <a:r>
              <a:rPr lang="it-IT" sz="1600"/>
              <a:t> by Case ID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F0123-CBA0-9C42-B986-9184D2F27215}"/>
              </a:ext>
            </a:extLst>
          </p:cNvPr>
          <p:cNvCxnSpPr>
            <a:cxnSpLocks/>
          </p:cNvCxnSpPr>
          <p:nvPr/>
        </p:nvCxnSpPr>
        <p:spPr>
          <a:xfrm>
            <a:off x="5359624" y="3111319"/>
            <a:ext cx="0" cy="350998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688CFF-C931-E64B-BB5D-2F9AEF50536A}"/>
              </a:ext>
            </a:extLst>
          </p:cNvPr>
          <p:cNvCxnSpPr>
            <a:cxnSpLocks/>
          </p:cNvCxnSpPr>
          <p:nvPr/>
        </p:nvCxnSpPr>
        <p:spPr>
          <a:xfrm>
            <a:off x="11168636" y="3111319"/>
            <a:ext cx="0" cy="169817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60D94A-8828-6248-A8AF-C74921922EE7}"/>
              </a:ext>
            </a:extLst>
          </p:cNvPr>
          <p:cNvCxnSpPr>
            <a:cxnSpLocks/>
          </p:cNvCxnSpPr>
          <p:nvPr/>
        </p:nvCxnSpPr>
        <p:spPr>
          <a:xfrm>
            <a:off x="11323016" y="4809491"/>
            <a:ext cx="0" cy="181180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1C445C-6FFF-A84D-AE0C-77A496DFBA5A}"/>
              </a:ext>
            </a:extLst>
          </p:cNvPr>
          <p:cNvSpPr txBox="1"/>
          <p:nvPr/>
        </p:nvSpPr>
        <p:spPr>
          <a:xfrm>
            <a:off x="5327195" y="6103901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/>
              <a:t>time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F3A558-2313-D246-A7C3-DC1EA15D2AE3}"/>
              </a:ext>
            </a:extLst>
          </p:cNvPr>
          <p:cNvSpPr txBox="1"/>
          <p:nvPr/>
        </p:nvSpPr>
        <p:spPr>
          <a:xfrm>
            <a:off x="11125931" y="4007729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/>
              <a:t>Time</a:t>
            </a:r>
          </a:p>
          <a:p>
            <a:r>
              <a:rPr lang="it-IT" sz="1600"/>
              <a:t>Case 40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0C489C-3205-7C4B-A837-C8D5E2029964}"/>
              </a:ext>
            </a:extLst>
          </p:cNvPr>
          <p:cNvSpPr txBox="1"/>
          <p:nvPr/>
        </p:nvSpPr>
        <p:spPr>
          <a:xfrm>
            <a:off x="11320376" y="5381906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/>
              <a:t>Time</a:t>
            </a:r>
          </a:p>
          <a:p>
            <a:r>
              <a:rPr lang="it-IT" sz="1600"/>
              <a:t>Case 41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58EE43-6708-DB49-9DAB-B677BFDEFAB2}"/>
              </a:ext>
            </a:extLst>
          </p:cNvPr>
          <p:cNvSpPr txBox="1"/>
          <p:nvPr/>
        </p:nvSpPr>
        <p:spPr>
          <a:xfrm>
            <a:off x="480303" y="1336170"/>
            <a:ext cx="1126439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An </a:t>
            </a:r>
            <a:r>
              <a:rPr lang="it-IT" sz="1600" err="1"/>
              <a:t>event</a:t>
            </a:r>
            <a:r>
              <a:rPr lang="it-IT" sz="1600"/>
              <a:t> log </a:t>
            </a:r>
            <a:r>
              <a:rPr lang="it-IT" sz="1600" err="1"/>
              <a:t>is</a:t>
            </a:r>
            <a:r>
              <a:rPr lang="it-IT" sz="1600"/>
              <a:t> a </a:t>
            </a:r>
            <a:r>
              <a:rPr lang="it-IT" sz="1600" err="1"/>
              <a:t>registry</a:t>
            </a:r>
            <a:r>
              <a:rPr lang="it-IT" sz="1600"/>
              <a:t> of </a:t>
            </a:r>
            <a:r>
              <a:rPr lang="it-IT" sz="1600" err="1"/>
              <a:t>all</a:t>
            </a:r>
            <a:r>
              <a:rPr lang="it-IT" sz="1600"/>
              <a:t> the </a:t>
            </a:r>
            <a:r>
              <a:rPr lang="it-IT" sz="1600" err="1"/>
              <a:t>events</a:t>
            </a:r>
            <a:r>
              <a:rPr lang="it-IT" sz="1600"/>
              <a:t>, </a:t>
            </a:r>
            <a:r>
              <a:rPr lang="it-IT" sz="1600" err="1"/>
              <a:t>related</a:t>
            </a:r>
            <a:r>
              <a:rPr lang="it-IT" sz="1600"/>
              <a:t> to a business </a:t>
            </a:r>
            <a:r>
              <a:rPr lang="it-IT" sz="1600" err="1"/>
              <a:t>process</a:t>
            </a:r>
            <a:r>
              <a:rPr lang="it-IT" sz="1600"/>
              <a:t>, </a:t>
            </a:r>
            <a:r>
              <a:rPr lang="it-IT" sz="1600" err="1"/>
              <a:t>that</a:t>
            </a:r>
            <a:r>
              <a:rPr lang="it-IT" sz="1600"/>
              <a:t> a company </a:t>
            </a:r>
            <a:r>
              <a:rPr lang="it-IT" sz="1600" err="1"/>
              <a:t>is</a:t>
            </a:r>
            <a:r>
              <a:rPr lang="it-IT" sz="1600"/>
              <a:t> </a:t>
            </a:r>
            <a:r>
              <a:rPr lang="it-IT" sz="1600" err="1"/>
              <a:t>recording</a:t>
            </a:r>
            <a:r>
              <a:rPr lang="it-IT" sz="1600"/>
              <a:t>.</a:t>
            </a:r>
          </a:p>
          <a:p>
            <a:endParaRPr lang="it-IT" sz="1000"/>
          </a:p>
          <a:p>
            <a:r>
              <a:rPr lang="it-IT" sz="1600"/>
              <a:t>An </a:t>
            </a:r>
            <a:r>
              <a:rPr lang="it-IT" sz="1600" err="1"/>
              <a:t>event</a:t>
            </a:r>
            <a:r>
              <a:rPr lang="it-IT" sz="1600"/>
              <a:t> log </a:t>
            </a:r>
            <a:r>
              <a:rPr lang="it-IT" sz="1600" err="1"/>
              <a:t>consists</a:t>
            </a:r>
            <a:r>
              <a:rPr lang="it-IT" sz="1600"/>
              <a:t> of </a:t>
            </a:r>
            <a:r>
              <a:rPr lang="it-IT" sz="1600" err="1"/>
              <a:t>cases</a:t>
            </a:r>
            <a:r>
              <a:rPr lang="it-IT" sz="1600"/>
              <a:t> and </a:t>
            </a:r>
            <a:r>
              <a:rPr lang="it-IT" sz="1600" err="1"/>
              <a:t>cases</a:t>
            </a:r>
            <a:r>
              <a:rPr lang="it-IT" sz="1600"/>
              <a:t> </a:t>
            </a:r>
            <a:r>
              <a:rPr lang="it-IT" sz="1600" err="1"/>
              <a:t>consist</a:t>
            </a:r>
            <a:r>
              <a:rPr lang="it-IT" sz="1600"/>
              <a:t> of </a:t>
            </a:r>
            <a:r>
              <a:rPr lang="it-IT" sz="1600" err="1"/>
              <a:t>events</a:t>
            </a:r>
            <a:r>
              <a:rPr lang="it-IT" sz="1600"/>
              <a:t>. The </a:t>
            </a:r>
            <a:r>
              <a:rPr lang="it-IT" sz="1600" err="1"/>
              <a:t>events</a:t>
            </a:r>
            <a:r>
              <a:rPr lang="it-IT" sz="1600"/>
              <a:t> for a case are </a:t>
            </a:r>
            <a:r>
              <a:rPr lang="it-IT" sz="1600" err="1"/>
              <a:t>represented</a:t>
            </a:r>
            <a:r>
              <a:rPr lang="it-IT" sz="1600"/>
              <a:t> in the </a:t>
            </a:r>
            <a:r>
              <a:rPr lang="it-IT" sz="1600" err="1"/>
              <a:t>form</a:t>
            </a:r>
            <a:r>
              <a:rPr lang="it-IT" sz="1600"/>
              <a:t> of a </a:t>
            </a:r>
            <a:r>
              <a:rPr lang="it-IT" sz="1600" i="1"/>
              <a:t>trace</a:t>
            </a:r>
            <a:r>
              <a:rPr lang="it-IT" sz="1600"/>
              <a:t>, i.e., a </a:t>
            </a:r>
            <a:r>
              <a:rPr lang="it-IT" sz="1600" err="1"/>
              <a:t>sequence</a:t>
            </a:r>
            <a:r>
              <a:rPr lang="it-IT" sz="1600"/>
              <a:t> of </a:t>
            </a:r>
            <a:r>
              <a:rPr lang="it-IT" sz="1600" err="1"/>
              <a:t>unique</a:t>
            </a:r>
            <a:r>
              <a:rPr lang="it-IT" sz="1600"/>
              <a:t> </a:t>
            </a:r>
            <a:r>
              <a:rPr lang="it-IT" sz="1600" err="1"/>
              <a:t>events</a:t>
            </a:r>
            <a:r>
              <a:rPr lang="it-IT" sz="16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0138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19EB3-4D12-431B-A897-378D37C15E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258" y="731239"/>
            <a:ext cx="10515600" cy="776287"/>
          </a:xfrm>
        </p:spPr>
        <p:txBody>
          <a:bodyPr/>
          <a:lstStyle/>
          <a:p>
            <a:r>
              <a:rPr lang="en-US"/>
              <a:t>From Raw Data to Process Mining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1DE409F-EB29-4F23-9738-FBDDF4B8EEA6}"/>
              </a:ext>
            </a:extLst>
          </p:cNvPr>
          <p:cNvGrpSpPr/>
          <p:nvPr/>
        </p:nvGrpSpPr>
        <p:grpSpPr>
          <a:xfrm>
            <a:off x="8176722" y="1392933"/>
            <a:ext cx="3311365" cy="2540164"/>
            <a:chOff x="7873813" y="165592"/>
            <a:chExt cx="3892681" cy="3325321"/>
          </a:xfrm>
        </p:grpSpPr>
        <p:cxnSp>
          <p:nvCxnSpPr>
            <p:cNvPr id="180" name="Verbinder: gekrümmt 179">
              <a:extLst>
                <a:ext uri="{FF2B5EF4-FFF2-40B4-BE49-F238E27FC236}">
                  <a16:creationId xmlns:a16="http://schemas.microsoft.com/office/drawing/2014/main" id="{4E9827E4-79A1-49E6-913F-4D66E1BE79A0}"/>
                </a:ext>
              </a:extLst>
            </p:cNvPr>
            <p:cNvCxnSpPr>
              <a:cxnSpLocks/>
              <a:endCxn id="104" idx="2"/>
            </p:cNvCxnSpPr>
            <p:nvPr/>
          </p:nvCxnSpPr>
          <p:spPr>
            <a:xfrm rot="5400000" flipH="1" flipV="1">
              <a:off x="9936251" y="1223592"/>
              <a:ext cx="1523681" cy="702229"/>
            </a:xfrm>
            <a:prstGeom prst="curvedConnector3">
              <a:avLst>
                <a:gd name="adj1" fmla="val 31711"/>
              </a:avLst>
            </a:prstGeom>
            <a:ln w="3175" cmpd="sng">
              <a:solidFill>
                <a:srgbClr val="BFC9D2"/>
              </a:solidFill>
              <a:prstDash val="lgDash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Verbinder: gekrümmt 175">
              <a:extLst>
                <a:ext uri="{FF2B5EF4-FFF2-40B4-BE49-F238E27FC236}">
                  <a16:creationId xmlns:a16="http://schemas.microsoft.com/office/drawing/2014/main" id="{2AB0D977-1FF5-4673-91CC-A392E36335F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259883" y="1780919"/>
              <a:ext cx="2030413" cy="53469"/>
            </a:xfrm>
            <a:prstGeom prst="curvedConnector3">
              <a:avLst>
                <a:gd name="adj1" fmla="val 50000"/>
              </a:avLst>
            </a:prstGeom>
            <a:ln w="3175" cmpd="sng">
              <a:solidFill>
                <a:srgbClr val="BFC9D2"/>
              </a:solidFill>
              <a:prstDash val="lgDash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Verbinder: gekrümmt 171">
              <a:extLst>
                <a:ext uri="{FF2B5EF4-FFF2-40B4-BE49-F238E27FC236}">
                  <a16:creationId xmlns:a16="http://schemas.microsoft.com/office/drawing/2014/main" id="{3519AB79-0EDE-4737-AC91-33E79EB97D51}"/>
                </a:ext>
              </a:extLst>
            </p:cNvPr>
            <p:cNvCxnSpPr>
              <a:cxnSpLocks/>
              <a:endCxn id="128" idx="4"/>
            </p:cNvCxnSpPr>
            <p:nvPr/>
          </p:nvCxnSpPr>
          <p:spPr>
            <a:xfrm rot="16200000" flipV="1">
              <a:off x="8754792" y="1450214"/>
              <a:ext cx="2150321" cy="560826"/>
            </a:xfrm>
            <a:prstGeom prst="curvedConnector3">
              <a:avLst>
                <a:gd name="adj1" fmla="val 65390"/>
              </a:avLst>
            </a:prstGeom>
            <a:ln w="3175" cmpd="sng">
              <a:solidFill>
                <a:srgbClr val="BFC9D2"/>
              </a:solidFill>
              <a:prstDash val="lgDash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Verbinder: gekrümmt 162">
              <a:extLst>
                <a:ext uri="{FF2B5EF4-FFF2-40B4-BE49-F238E27FC236}">
                  <a16:creationId xmlns:a16="http://schemas.microsoft.com/office/drawing/2014/main" id="{E547425D-8FB0-4333-94DB-E03A5C2AAA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142003" y="1056881"/>
              <a:ext cx="2409225" cy="1246395"/>
            </a:xfrm>
            <a:prstGeom prst="curvedConnector3">
              <a:avLst>
                <a:gd name="adj1" fmla="val 39517"/>
              </a:avLst>
            </a:prstGeom>
            <a:ln w="3175" cmpd="sng">
              <a:solidFill>
                <a:srgbClr val="BFC9D2"/>
              </a:solidFill>
              <a:prstDash val="lgDash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Verbinder: gekrümmt 159">
              <a:extLst>
                <a:ext uri="{FF2B5EF4-FFF2-40B4-BE49-F238E27FC236}">
                  <a16:creationId xmlns:a16="http://schemas.microsoft.com/office/drawing/2014/main" id="{C9B787CA-32F7-4F6C-9280-7115EF4247D7}"/>
                </a:ext>
              </a:extLst>
            </p:cNvPr>
            <p:cNvCxnSpPr>
              <a:cxnSpLocks/>
              <a:stCxn id="5" idx="0"/>
              <a:endCxn id="78" idx="4"/>
            </p:cNvCxnSpPr>
            <p:nvPr/>
          </p:nvCxnSpPr>
          <p:spPr>
            <a:xfrm rot="16200000" flipV="1">
              <a:off x="7710543" y="868863"/>
              <a:ext cx="2519947" cy="1833406"/>
            </a:xfrm>
            <a:prstGeom prst="curvedConnector3">
              <a:avLst>
                <a:gd name="adj1" fmla="val 37904"/>
              </a:avLst>
            </a:prstGeom>
            <a:ln w="3175" cmpd="sng">
              <a:solidFill>
                <a:srgbClr val="BFC9D2"/>
              </a:solidFill>
              <a:prstDash val="lgDash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Verbinder: gekrümmt 15">
              <a:extLst>
                <a:ext uri="{FF2B5EF4-FFF2-40B4-BE49-F238E27FC236}">
                  <a16:creationId xmlns:a16="http://schemas.microsoft.com/office/drawing/2014/main" id="{77B8C273-41BE-4570-8E63-ACA9922891AD}"/>
                </a:ext>
              </a:extLst>
            </p:cNvPr>
            <p:cNvCxnSpPr>
              <a:cxnSpLocks/>
              <a:stCxn id="7" idx="2"/>
              <a:endCxn id="102" idx="2"/>
            </p:cNvCxnSpPr>
            <p:nvPr/>
          </p:nvCxnSpPr>
          <p:spPr>
            <a:xfrm rot="5400000" flipH="1" flipV="1">
              <a:off x="10247558" y="1530749"/>
              <a:ext cx="1438643" cy="1210794"/>
            </a:xfrm>
            <a:prstGeom prst="curvedConnector3">
              <a:avLst/>
            </a:prstGeom>
            <a:ln w="3175" cmpd="sng">
              <a:solidFill>
                <a:srgbClr val="BFC9D2"/>
              </a:solidFill>
              <a:prstDash val="lgDash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5DBB7FAB-D05E-4AEC-9696-06362CD28DEA}"/>
                </a:ext>
              </a:extLst>
            </p:cNvPr>
            <p:cNvSpPr/>
            <p:nvPr/>
          </p:nvSpPr>
          <p:spPr>
            <a:xfrm>
              <a:off x="9591944" y="2836004"/>
              <a:ext cx="1038225" cy="211996"/>
            </a:xfrm>
            <a:prstGeom prst="roundRect">
              <a:avLst>
                <a:gd name="adj" fmla="val 27899"/>
              </a:avLst>
            </a:prstGeom>
            <a:solidFill>
              <a:srgbClr val="859EB3"/>
            </a:solidFill>
            <a:ln w="381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6B4CA95-C9CA-40F3-AB0C-64B857972F0C}"/>
                </a:ext>
              </a:extLst>
            </p:cNvPr>
            <p:cNvSpPr/>
            <p:nvPr/>
          </p:nvSpPr>
          <p:spPr>
            <a:xfrm>
              <a:off x="9658619" y="3045539"/>
              <a:ext cx="457199" cy="171925"/>
            </a:xfrm>
            <a:prstGeom prst="rect">
              <a:avLst/>
            </a:prstGeom>
            <a:solidFill>
              <a:srgbClr val="859EB3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sp>
          <p:nvSpPr>
            <p:cNvPr id="50" name="Rechtwinkliges Dreieck 49">
              <a:extLst>
                <a:ext uri="{FF2B5EF4-FFF2-40B4-BE49-F238E27FC236}">
                  <a16:creationId xmlns:a16="http://schemas.microsoft.com/office/drawing/2014/main" id="{BE8DC037-3A6B-41E2-A3D8-ADF3AC7017F8}"/>
                </a:ext>
              </a:extLst>
            </p:cNvPr>
            <p:cNvSpPr/>
            <p:nvPr/>
          </p:nvSpPr>
          <p:spPr>
            <a:xfrm rot="16200000" flipH="1">
              <a:off x="9780030" y="3093712"/>
              <a:ext cx="211996" cy="459584"/>
            </a:xfrm>
            <a:prstGeom prst="rtTriangle">
              <a:avLst/>
            </a:prstGeom>
            <a:solidFill>
              <a:srgbClr val="859EB3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75E6D4D-02B1-457C-ACAA-5F25369D8F2A}"/>
                </a:ext>
              </a:extLst>
            </p:cNvPr>
            <p:cNvSpPr/>
            <p:nvPr/>
          </p:nvSpPr>
          <p:spPr>
            <a:xfrm>
              <a:off x="10003895" y="3364706"/>
              <a:ext cx="107159" cy="126207"/>
            </a:xfrm>
            <a:prstGeom prst="rect">
              <a:avLst/>
            </a:prstGeom>
            <a:solidFill>
              <a:srgbClr val="859EB3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sp>
          <p:nvSpPr>
            <p:cNvPr id="7" name="Rechteck: obere Ecken abgerundet 6">
              <a:extLst>
                <a:ext uri="{FF2B5EF4-FFF2-40B4-BE49-F238E27FC236}">
                  <a16:creationId xmlns:a16="http://schemas.microsoft.com/office/drawing/2014/main" id="{4918F3DC-B654-46E3-9B2D-174C90CD7710}"/>
                </a:ext>
              </a:extLst>
            </p:cNvPr>
            <p:cNvSpPr/>
            <p:nvPr/>
          </p:nvSpPr>
          <p:spPr>
            <a:xfrm rot="5400000">
              <a:off x="10275520" y="2691002"/>
              <a:ext cx="171925" cy="500855"/>
            </a:xfrm>
            <a:prstGeom prst="round2SameRect">
              <a:avLst>
                <a:gd name="adj1" fmla="val 23593"/>
                <a:gd name="adj2" fmla="val 0"/>
              </a:avLst>
            </a:prstGeom>
            <a:solidFill>
              <a:srgbClr val="60809A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3709E161-3F0D-44A4-B2F2-CBFE4FB8CCB7}"/>
                </a:ext>
              </a:extLst>
            </p:cNvPr>
            <p:cNvSpPr/>
            <p:nvPr/>
          </p:nvSpPr>
          <p:spPr>
            <a:xfrm>
              <a:off x="10111056" y="3045538"/>
              <a:ext cx="457199" cy="171925"/>
            </a:xfrm>
            <a:prstGeom prst="rect">
              <a:avLst/>
            </a:prstGeom>
            <a:solidFill>
              <a:srgbClr val="60809A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2E20ED0-8AF4-4DD2-B4C8-D991CCE700D8}"/>
                </a:ext>
              </a:extLst>
            </p:cNvPr>
            <p:cNvSpPr/>
            <p:nvPr/>
          </p:nvSpPr>
          <p:spPr>
            <a:xfrm>
              <a:off x="10111053" y="3363969"/>
              <a:ext cx="107159" cy="126207"/>
            </a:xfrm>
            <a:prstGeom prst="rect">
              <a:avLst/>
            </a:prstGeom>
            <a:solidFill>
              <a:srgbClr val="60809A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sp>
          <p:nvSpPr>
            <p:cNvPr id="6" name="Rechtwinkliges Dreieck 5">
              <a:extLst>
                <a:ext uri="{FF2B5EF4-FFF2-40B4-BE49-F238E27FC236}">
                  <a16:creationId xmlns:a16="http://schemas.microsoft.com/office/drawing/2014/main" id="{9DCE5BAA-D8DA-44CD-B2A1-A9C0ECC877A1}"/>
                </a:ext>
              </a:extLst>
            </p:cNvPr>
            <p:cNvSpPr/>
            <p:nvPr/>
          </p:nvSpPr>
          <p:spPr>
            <a:xfrm rot="5400000">
              <a:off x="10232273" y="3094031"/>
              <a:ext cx="209993" cy="452433"/>
            </a:xfrm>
            <a:prstGeom prst="rtTriangle">
              <a:avLst/>
            </a:prstGeom>
            <a:solidFill>
              <a:srgbClr val="60809A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41E0C775-A318-4B20-A1E6-F2ABD7EB2AF9}"/>
                </a:ext>
              </a:extLst>
            </p:cNvPr>
            <p:cNvSpPr/>
            <p:nvPr/>
          </p:nvSpPr>
          <p:spPr>
            <a:xfrm>
              <a:off x="7873813" y="165592"/>
              <a:ext cx="360000" cy="360000"/>
            </a:xfrm>
            <a:prstGeom prst="ellipse">
              <a:avLst/>
            </a:prstGeom>
            <a:solidFill>
              <a:srgbClr val="EFF4F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sp>
          <p:nvSpPr>
            <p:cNvPr id="79" name="Flussdiagramm: Vorbereitung 78">
              <a:extLst>
                <a:ext uri="{FF2B5EF4-FFF2-40B4-BE49-F238E27FC236}">
                  <a16:creationId xmlns:a16="http://schemas.microsoft.com/office/drawing/2014/main" id="{1B27106A-EAB7-47BF-96AC-675B427F44F2}"/>
                </a:ext>
              </a:extLst>
            </p:cNvPr>
            <p:cNvSpPr/>
            <p:nvPr/>
          </p:nvSpPr>
          <p:spPr>
            <a:xfrm>
              <a:off x="8294125" y="341901"/>
              <a:ext cx="864000" cy="756000"/>
            </a:xfrm>
            <a:prstGeom prst="flowChartPreparation">
              <a:avLst/>
            </a:prstGeom>
            <a:solidFill>
              <a:srgbClr val="D1DDE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356E027E-816F-48B8-9F1B-C4B8E1AFCB86}"/>
                </a:ext>
              </a:extLst>
            </p:cNvPr>
            <p:cNvSpPr/>
            <p:nvPr/>
          </p:nvSpPr>
          <p:spPr>
            <a:xfrm>
              <a:off x="7942447" y="956954"/>
              <a:ext cx="360000" cy="360000"/>
            </a:xfrm>
            <a:prstGeom prst="ellipse">
              <a:avLst/>
            </a:prstGeom>
            <a:solidFill>
              <a:srgbClr val="EFF4F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sp>
          <p:nvSpPr>
            <p:cNvPr id="81" name="Flussdiagramm: Vorbereitung 80">
              <a:extLst>
                <a:ext uri="{FF2B5EF4-FFF2-40B4-BE49-F238E27FC236}">
                  <a16:creationId xmlns:a16="http://schemas.microsoft.com/office/drawing/2014/main" id="{DB85C745-E10B-4C6B-95BA-D8952407D0CF}"/>
                </a:ext>
              </a:extLst>
            </p:cNvPr>
            <p:cNvSpPr/>
            <p:nvPr/>
          </p:nvSpPr>
          <p:spPr>
            <a:xfrm>
              <a:off x="9119389" y="847705"/>
              <a:ext cx="864000" cy="792000"/>
            </a:xfrm>
            <a:prstGeom prst="flowChartPreparation">
              <a:avLst/>
            </a:prstGeom>
            <a:solidFill>
              <a:srgbClr val="D1DDE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6E2237C8-AC66-42CC-A8CA-4363359BDF45}"/>
                </a:ext>
              </a:extLst>
            </p:cNvPr>
            <p:cNvSpPr/>
            <p:nvPr/>
          </p:nvSpPr>
          <p:spPr>
            <a:xfrm>
              <a:off x="9406456" y="1824831"/>
              <a:ext cx="360000" cy="360000"/>
            </a:xfrm>
            <a:prstGeom prst="ellipse">
              <a:avLst/>
            </a:prstGeom>
            <a:solidFill>
              <a:srgbClr val="EFF4F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sp>
          <p:nvSpPr>
            <p:cNvPr id="83" name="Flussdiagramm: Vorbereitung 82">
              <a:extLst>
                <a:ext uri="{FF2B5EF4-FFF2-40B4-BE49-F238E27FC236}">
                  <a16:creationId xmlns:a16="http://schemas.microsoft.com/office/drawing/2014/main" id="{F940BEF5-D03A-44B6-B6A2-CD2D6F3279A7}"/>
                </a:ext>
              </a:extLst>
            </p:cNvPr>
            <p:cNvSpPr/>
            <p:nvPr/>
          </p:nvSpPr>
          <p:spPr>
            <a:xfrm>
              <a:off x="9921804" y="1784944"/>
              <a:ext cx="828000" cy="684000"/>
            </a:xfrm>
            <a:prstGeom prst="flowChartPreparation">
              <a:avLst/>
            </a:prstGeom>
            <a:solidFill>
              <a:srgbClr val="D1DDE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B2D525D3-CCB1-4B99-BE29-5FAD3A23899C}"/>
                </a:ext>
              </a:extLst>
            </p:cNvPr>
            <p:cNvSpPr/>
            <p:nvPr/>
          </p:nvSpPr>
          <p:spPr>
            <a:xfrm>
              <a:off x="11390668" y="1104105"/>
              <a:ext cx="360000" cy="360000"/>
            </a:xfrm>
            <a:prstGeom prst="ellipse">
              <a:avLst/>
            </a:prstGeom>
            <a:solidFill>
              <a:srgbClr val="EFF4F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sp>
          <p:nvSpPr>
            <p:cNvPr id="85" name="Flussdiagramm: Vorbereitung 84">
              <a:extLst>
                <a:ext uri="{FF2B5EF4-FFF2-40B4-BE49-F238E27FC236}">
                  <a16:creationId xmlns:a16="http://schemas.microsoft.com/office/drawing/2014/main" id="{B0C0F84A-43A1-4E34-940F-AE68955A998E}"/>
                </a:ext>
              </a:extLst>
            </p:cNvPr>
            <p:cNvSpPr/>
            <p:nvPr/>
          </p:nvSpPr>
          <p:spPr>
            <a:xfrm>
              <a:off x="10599388" y="1091991"/>
              <a:ext cx="684000" cy="579042"/>
            </a:xfrm>
            <a:prstGeom prst="flowChartPreparation">
              <a:avLst/>
            </a:prstGeom>
            <a:solidFill>
              <a:srgbClr val="D1DDE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sp>
          <p:nvSpPr>
            <p:cNvPr id="86" name="Flussdiagramm: Vorbereitung 85">
              <a:extLst>
                <a:ext uri="{FF2B5EF4-FFF2-40B4-BE49-F238E27FC236}">
                  <a16:creationId xmlns:a16="http://schemas.microsoft.com/office/drawing/2014/main" id="{3B434205-E819-4D6C-B9B1-178BF2CB0FAF}"/>
                </a:ext>
              </a:extLst>
            </p:cNvPr>
            <p:cNvSpPr/>
            <p:nvPr/>
          </p:nvSpPr>
          <p:spPr>
            <a:xfrm>
              <a:off x="8495108" y="1697577"/>
              <a:ext cx="756000" cy="684000"/>
            </a:xfrm>
            <a:prstGeom prst="flowChartPreparation">
              <a:avLst/>
            </a:prstGeom>
            <a:solidFill>
              <a:srgbClr val="D1DDE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sp>
          <p:nvSpPr>
            <p:cNvPr id="87" name="Flussdiagramm: Vorbereitung 86">
              <a:extLst>
                <a:ext uri="{FF2B5EF4-FFF2-40B4-BE49-F238E27FC236}">
                  <a16:creationId xmlns:a16="http://schemas.microsoft.com/office/drawing/2014/main" id="{C49AF86F-CD0B-4BF1-A563-69BE3464BEED}"/>
                </a:ext>
              </a:extLst>
            </p:cNvPr>
            <p:cNvSpPr/>
            <p:nvPr/>
          </p:nvSpPr>
          <p:spPr>
            <a:xfrm>
              <a:off x="11190494" y="1825490"/>
              <a:ext cx="576000" cy="504000"/>
            </a:xfrm>
            <a:prstGeom prst="flowChartPreparation">
              <a:avLst/>
            </a:prstGeom>
            <a:solidFill>
              <a:srgbClr val="D1DDE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pic>
          <p:nvPicPr>
            <p:cNvPr id="88" name="Grafik 87" descr="Ein Bild, das Anzeige, Uhr, Zeichnung enthält.&#10;&#10;Automatisch generierte Beschreibung">
              <a:extLst>
                <a:ext uri="{FF2B5EF4-FFF2-40B4-BE49-F238E27FC236}">
                  <a16:creationId xmlns:a16="http://schemas.microsoft.com/office/drawing/2014/main" id="{A3E70011-9D0D-4052-882B-DFF0FA90E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6977" y="662434"/>
              <a:ext cx="782412" cy="111102"/>
            </a:xfrm>
            <a:prstGeom prst="rect">
              <a:avLst/>
            </a:prstGeom>
          </p:spPr>
        </p:pic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E4C047A6-4465-452C-A4C8-3085125D9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67638" y="978426"/>
              <a:ext cx="805784" cy="554940"/>
            </a:xfrm>
            <a:prstGeom prst="rect">
              <a:avLst/>
            </a:prstGeom>
          </p:spPr>
        </p:pic>
        <p:pic>
          <p:nvPicPr>
            <p:cNvPr id="90" name="Grafik 89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0345EE25-2722-49CC-B419-ABCB87859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42251" y="1996619"/>
              <a:ext cx="615362" cy="304782"/>
            </a:xfrm>
            <a:prstGeom prst="rect">
              <a:avLst/>
            </a:prstGeom>
          </p:spPr>
        </p:pic>
        <p:pic>
          <p:nvPicPr>
            <p:cNvPr id="92" name="Grafik 91">
              <a:extLst>
                <a:ext uri="{FF2B5EF4-FFF2-40B4-BE49-F238E27FC236}">
                  <a16:creationId xmlns:a16="http://schemas.microsoft.com/office/drawing/2014/main" id="{D5D7F4DC-6B8A-4CC8-92CB-2C1062847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9138" y="1981960"/>
              <a:ext cx="438713" cy="191060"/>
            </a:xfrm>
            <a:prstGeom prst="rect">
              <a:avLst/>
            </a:prstGeom>
          </p:spPr>
        </p:pic>
        <p:pic>
          <p:nvPicPr>
            <p:cNvPr id="93" name="Grafik 92" descr="Ein Bild, das Schild enthält.&#10;&#10;Automatisch generierte Beschreibung">
              <a:extLst>
                <a:ext uri="{FF2B5EF4-FFF2-40B4-BE49-F238E27FC236}">
                  <a16:creationId xmlns:a16="http://schemas.microsoft.com/office/drawing/2014/main" id="{4B542662-A6FF-4E45-BA6D-195282EC5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1656" y="1933371"/>
              <a:ext cx="687093" cy="202380"/>
            </a:xfrm>
            <a:prstGeom prst="rect">
              <a:avLst/>
            </a:prstGeom>
          </p:spPr>
        </p:pic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42086AF5-9049-476F-8AC4-C6BBB8157E55}"/>
                </a:ext>
              </a:extLst>
            </p:cNvPr>
            <p:cNvSpPr/>
            <p:nvPr/>
          </p:nvSpPr>
          <p:spPr>
            <a:xfrm>
              <a:off x="10862338" y="502272"/>
              <a:ext cx="360000" cy="360000"/>
            </a:xfrm>
            <a:prstGeom prst="ellipse">
              <a:avLst/>
            </a:prstGeom>
            <a:solidFill>
              <a:srgbClr val="EFF4F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sp>
          <p:nvSpPr>
            <p:cNvPr id="97" name="Flussdiagramm: Vorbereitung 96">
              <a:extLst>
                <a:ext uri="{FF2B5EF4-FFF2-40B4-BE49-F238E27FC236}">
                  <a16:creationId xmlns:a16="http://schemas.microsoft.com/office/drawing/2014/main" id="{F10D31BD-2126-4152-92D7-347A2C470B2C}"/>
                </a:ext>
              </a:extLst>
            </p:cNvPr>
            <p:cNvSpPr/>
            <p:nvPr/>
          </p:nvSpPr>
          <p:spPr>
            <a:xfrm>
              <a:off x="9924817" y="269568"/>
              <a:ext cx="756000" cy="648000"/>
            </a:xfrm>
            <a:prstGeom prst="flowChartPreparation">
              <a:avLst/>
            </a:prstGeom>
            <a:solidFill>
              <a:srgbClr val="D1DDE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B3467164-805A-457C-9335-A1C57C0FDE4E}"/>
                </a:ext>
              </a:extLst>
            </p:cNvPr>
            <p:cNvSpPr/>
            <p:nvPr/>
          </p:nvSpPr>
          <p:spPr>
            <a:xfrm>
              <a:off x="8628743" y="1214126"/>
              <a:ext cx="360000" cy="360000"/>
            </a:xfrm>
            <a:prstGeom prst="ellipse">
              <a:avLst/>
            </a:prstGeom>
            <a:solidFill>
              <a:srgbClr val="EFF4F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pic>
          <p:nvPicPr>
            <p:cNvPr id="99" name="Grafik 98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BA0E7E17-EE03-4DEC-9BDD-1F4862EF6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24459" y="455433"/>
              <a:ext cx="617621" cy="227892"/>
            </a:xfrm>
            <a:prstGeom prst="rect">
              <a:avLst/>
            </a:prstGeom>
          </p:spPr>
        </p:pic>
        <p:pic>
          <p:nvPicPr>
            <p:cNvPr id="100" name="Grafik 99" descr="Netzwerk">
              <a:extLst>
                <a:ext uri="{FF2B5EF4-FFF2-40B4-BE49-F238E27FC236}">
                  <a16:creationId xmlns:a16="http://schemas.microsoft.com/office/drawing/2014/main" id="{CDFE6FAF-D4CE-4D9E-B1E5-6BC4887A1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38289" y="1845844"/>
              <a:ext cx="293332" cy="293332"/>
            </a:xfrm>
            <a:prstGeom prst="rect">
              <a:avLst/>
            </a:prstGeom>
          </p:spPr>
        </p:pic>
        <p:pic>
          <p:nvPicPr>
            <p:cNvPr id="101" name="Grafik 100" descr="Umschlag">
              <a:extLst>
                <a:ext uri="{FF2B5EF4-FFF2-40B4-BE49-F238E27FC236}">
                  <a16:creationId xmlns:a16="http://schemas.microsoft.com/office/drawing/2014/main" id="{A81C9A75-6747-4E17-A59D-1E731274B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17041" y="213953"/>
              <a:ext cx="277442" cy="277442"/>
            </a:xfrm>
            <a:prstGeom prst="rect">
              <a:avLst/>
            </a:prstGeom>
          </p:spPr>
        </p:pic>
        <p:pic>
          <p:nvPicPr>
            <p:cNvPr id="102" name="Grafik 101" descr="Balkendiagramm">
              <a:extLst>
                <a:ext uri="{FF2B5EF4-FFF2-40B4-BE49-F238E27FC236}">
                  <a16:creationId xmlns:a16="http://schemas.microsoft.com/office/drawing/2014/main" id="{C31714B1-B02E-454B-ACDD-75CA22EC2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436873" y="1146019"/>
              <a:ext cx="270805" cy="270805"/>
            </a:xfrm>
            <a:prstGeom prst="rect">
              <a:avLst/>
            </a:prstGeom>
          </p:spPr>
        </p:pic>
        <p:pic>
          <p:nvPicPr>
            <p:cNvPr id="104" name="Grafik 103" descr="Tageskalender">
              <a:extLst>
                <a:ext uri="{FF2B5EF4-FFF2-40B4-BE49-F238E27FC236}">
                  <a16:creationId xmlns:a16="http://schemas.microsoft.com/office/drawing/2014/main" id="{CABF2AF4-F283-4C29-A1C7-927980950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907918" y="530289"/>
              <a:ext cx="282576" cy="282576"/>
            </a:xfrm>
            <a:prstGeom prst="rect">
              <a:avLst/>
            </a:prstGeom>
          </p:spPr>
        </p:pic>
        <p:pic>
          <p:nvPicPr>
            <p:cNvPr id="105" name="Grafik 104" descr="Herzschlag">
              <a:extLst>
                <a:ext uri="{FF2B5EF4-FFF2-40B4-BE49-F238E27FC236}">
                  <a16:creationId xmlns:a16="http://schemas.microsoft.com/office/drawing/2014/main" id="{8E25CADA-0C63-4535-8503-EE5F8D077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74175" y="992267"/>
              <a:ext cx="301203" cy="301203"/>
            </a:xfrm>
            <a:prstGeom prst="rect">
              <a:avLst/>
            </a:prstGeom>
          </p:spPr>
        </p:pic>
        <p:pic>
          <p:nvPicPr>
            <p:cNvPr id="107" name="Grafik 106" descr="Wiederholen">
              <a:extLst>
                <a:ext uri="{FF2B5EF4-FFF2-40B4-BE49-F238E27FC236}">
                  <a16:creationId xmlns:a16="http://schemas.microsoft.com/office/drawing/2014/main" id="{EE884FB8-E63A-46EF-A607-9D1C06871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90370" y="1280706"/>
              <a:ext cx="240269" cy="240269"/>
            </a:xfrm>
            <a:prstGeom prst="rect">
              <a:avLst/>
            </a:prstGeom>
          </p:spPr>
        </p:pic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38B38D26-0E02-4448-99C3-F0E07F9DB551}"/>
                </a:ext>
              </a:extLst>
            </p:cNvPr>
            <p:cNvSpPr/>
            <p:nvPr/>
          </p:nvSpPr>
          <p:spPr>
            <a:xfrm>
              <a:off x="10105211" y="1240181"/>
              <a:ext cx="360000" cy="360000"/>
            </a:xfrm>
            <a:prstGeom prst="ellipse">
              <a:avLst/>
            </a:prstGeom>
            <a:solidFill>
              <a:srgbClr val="EFF4F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0527752F-C91C-4EE9-9479-426506EE5BAE}"/>
                </a:ext>
              </a:extLst>
            </p:cNvPr>
            <p:cNvSpPr/>
            <p:nvPr/>
          </p:nvSpPr>
          <p:spPr>
            <a:xfrm>
              <a:off x="9369539" y="295466"/>
              <a:ext cx="360000" cy="360000"/>
            </a:xfrm>
            <a:prstGeom prst="ellipse">
              <a:avLst/>
            </a:prstGeom>
            <a:solidFill>
              <a:srgbClr val="EFF4F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/>
            </a:p>
          </p:txBody>
        </p:sp>
        <p:pic>
          <p:nvPicPr>
            <p:cNvPr id="9" name="Grafik 8" descr="Datenbank">
              <a:extLst>
                <a:ext uri="{FF2B5EF4-FFF2-40B4-BE49-F238E27FC236}">
                  <a16:creationId xmlns:a16="http://schemas.microsoft.com/office/drawing/2014/main" id="{DB3E69A2-D584-406E-812F-6BD62AEA3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157672" y="1299211"/>
              <a:ext cx="247881" cy="247881"/>
            </a:xfrm>
            <a:prstGeom prst="rect">
              <a:avLst/>
            </a:prstGeom>
          </p:spPr>
        </p:pic>
        <p:pic>
          <p:nvPicPr>
            <p:cNvPr id="11" name="Grafik 10" descr="Drahtlos">
              <a:extLst>
                <a:ext uri="{FF2B5EF4-FFF2-40B4-BE49-F238E27FC236}">
                  <a16:creationId xmlns:a16="http://schemas.microsoft.com/office/drawing/2014/main" id="{F7785871-2793-48F3-9C50-5F03A9C5E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421053" y="334923"/>
              <a:ext cx="244848" cy="244848"/>
            </a:xfrm>
            <a:prstGeom prst="rect">
              <a:avLst/>
            </a:prstGeom>
          </p:spPr>
        </p:pic>
        <p:pic>
          <p:nvPicPr>
            <p:cNvPr id="106" name="Grafik 105" descr="Ein Bild, das Zeichnung, Schild enthält.&#10;&#10;Automatisch generierte Beschreibung">
              <a:extLst>
                <a:ext uri="{FF2B5EF4-FFF2-40B4-BE49-F238E27FC236}">
                  <a16:creationId xmlns:a16="http://schemas.microsoft.com/office/drawing/2014/main" id="{7BCF0239-3329-4E31-A1D9-A412F2DFF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618868" y="1289379"/>
              <a:ext cx="645041" cy="184267"/>
            </a:xfrm>
            <a:prstGeom prst="rect">
              <a:avLst/>
            </a:prstGeom>
          </p:spPr>
        </p:pic>
      </p:grpSp>
      <p:sp>
        <p:nvSpPr>
          <p:cNvPr id="108" name="Textfeld 107">
            <a:extLst>
              <a:ext uri="{FF2B5EF4-FFF2-40B4-BE49-F238E27FC236}">
                <a16:creationId xmlns:a16="http://schemas.microsoft.com/office/drawing/2014/main" id="{AA1E16A4-E47F-41DA-AE19-AEE8A2275FF9}"/>
              </a:ext>
            </a:extLst>
          </p:cNvPr>
          <p:cNvSpPr txBox="1"/>
          <p:nvPr/>
        </p:nvSpPr>
        <p:spPr>
          <a:xfrm>
            <a:off x="321539" y="1573637"/>
            <a:ext cx="7130609" cy="391628"/>
          </a:xfrm>
          <a:prstGeom prst="rect">
            <a:avLst/>
          </a:prstGeom>
          <a:noFill/>
        </p:spPr>
        <p:txBody>
          <a:bodyPr vert="horz" wrap="square" lIns="72000" tIns="72000" rIns="72000" bIns="72000" rtlCol="0" anchor="t" anchorCtr="0">
            <a:spAutoFit/>
          </a:bodyPr>
          <a:lstStyle/>
          <a:p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Gilroy Bold Italic" pitchFamily="2" charset="77"/>
                <a:cs typeface="Calibri Light" panose="020F0302020204030204" pitchFamily="34" charset="0"/>
              </a:rPr>
              <a:t>Four steps are necessary to apply process mining techniques: 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Gilroy Bold Italic" pitchFamily="2" charset="77"/>
              <a:cs typeface="Calibri Light" panose="020F0302020204030204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72BD9B1-D5AA-8F4C-95B5-7CF59197D901}"/>
              </a:ext>
            </a:extLst>
          </p:cNvPr>
          <p:cNvGrpSpPr/>
          <p:nvPr/>
        </p:nvGrpSpPr>
        <p:grpSpPr>
          <a:xfrm>
            <a:off x="415659" y="2249271"/>
            <a:ext cx="6350906" cy="4209425"/>
            <a:chOff x="415659" y="2249271"/>
            <a:chExt cx="6350906" cy="4209425"/>
          </a:xfrm>
        </p:grpSpPr>
        <p:sp>
          <p:nvSpPr>
            <p:cNvPr id="115" name="Rechteck: eine Ecke abgerundet 128">
              <a:extLst>
                <a:ext uri="{FF2B5EF4-FFF2-40B4-BE49-F238E27FC236}">
                  <a16:creationId xmlns:a16="http://schemas.microsoft.com/office/drawing/2014/main" id="{8E2F0F1F-4D03-3345-A93D-A5B10BC7D903}"/>
                </a:ext>
              </a:extLst>
            </p:cNvPr>
            <p:cNvSpPr/>
            <p:nvPr/>
          </p:nvSpPr>
          <p:spPr>
            <a:xfrm rot="5400000">
              <a:off x="3245238" y="-370844"/>
              <a:ext cx="782493" cy="6235339"/>
            </a:xfrm>
            <a:prstGeom prst="round1Rect">
              <a:avLst/>
            </a:prstGeom>
            <a:solidFill>
              <a:schemeClr val="bg1"/>
            </a:solidFill>
            <a:ln w="3175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16" name="Rechteck: eine Ecke abgerundet 129">
              <a:extLst>
                <a:ext uri="{FF2B5EF4-FFF2-40B4-BE49-F238E27FC236}">
                  <a16:creationId xmlns:a16="http://schemas.microsoft.com/office/drawing/2014/main" id="{F7ABBF81-C86A-5046-A5B7-7A4BE1593675}"/>
                </a:ext>
              </a:extLst>
            </p:cNvPr>
            <p:cNvSpPr/>
            <p:nvPr/>
          </p:nvSpPr>
          <p:spPr>
            <a:xfrm rot="5400000">
              <a:off x="558058" y="2110483"/>
              <a:ext cx="405446" cy="683022"/>
            </a:xfrm>
            <a:prstGeom prst="round1Rect">
              <a:avLst/>
            </a:prstGeom>
            <a:solidFill>
              <a:srgbClr val="456979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17" name="Rechteck 135">
              <a:extLst>
                <a:ext uri="{FF2B5EF4-FFF2-40B4-BE49-F238E27FC236}">
                  <a16:creationId xmlns:a16="http://schemas.microsoft.com/office/drawing/2014/main" id="{460A9828-1256-3C4D-B253-647BACF657B9}"/>
                </a:ext>
              </a:extLst>
            </p:cNvPr>
            <p:cNvSpPr/>
            <p:nvPr/>
          </p:nvSpPr>
          <p:spPr>
            <a:xfrm>
              <a:off x="582972" y="2702630"/>
              <a:ext cx="2557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BB3A50"/>
                  </a:solidFill>
                  <a:latin typeface="Gilroy Bold Italic" pitchFamily="2" charset="77"/>
                  <a:cs typeface="Calibri Light" panose="020F0302020204030204" pitchFamily="34" charset="0"/>
                </a:rPr>
                <a:t>Digital Footprint</a:t>
              </a:r>
            </a:p>
          </p:txBody>
        </p:sp>
        <p:sp>
          <p:nvSpPr>
            <p:cNvPr id="118" name="Rechteck 184">
              <a:extLst>
                <a:ext uri="{FF2B5EF4-FFF2-40B4-BE49-F238E27FC236}">
                  <a16:creationId xmlns:a16="http://schemas.microsoft.com/office/drawing/2014/main" id="{289F4077-00A3-4443-9240-81F1282B0275}"/>
                </a:ext>
              </a:extLst>
            </p:cNvPr>
            <p:cNvSpPr/>
            <p:nvPr/>
          </p:nvSpPr>
          <p:spPr>
            <a:xfrm>
              <a:off x="489928" y="2265185"/>
              <a:ext cx="48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1">
                  <a:solidFill>
                    <a:schemeClr val="bg1"/>
                  </a:solidFill>
                  <a:latin typeface="Gilroy Bold Italic" pitchFamily="2" charset="77"/>
                  <a:cs typeface="Calibri Light" panose="020F0302020204030204" pitchFamily="34" charset="0"/>
                </a:rPr>
                <a:t>01</a:t>
              </a:r>
            </a:p>
          </p:txBody>
        </p:sp>
        <p:sp>
          <p:nvSpPr>
            <p:cNvPr id="119" name="Rechtwinkliges Dreieck 185">
              <a:extLst>
                <a:ext uri="{FF2B5EF4-FFF2-40B4-BE49-F238E27FC236}">
                  <a16:creationId xmlns:a16="http://schemas.microsoft.com/office/drawing/2014/main" id="{A6F49B4D-CFC2-C841-A0FD-5C4F1D5503FD}"/>
                </a:ext>
              </a:extLst>
            </p:cNvPr>
            <p:cNvSpPr/>
            <p:nvPr/>
          </p:nvSpPr>
          <p:spPr>
            <a:xfrm rot="10800000">
              <a:off x="415659" y="2650717"/>
              <a:ext cx="103893" cy="74193"/>
            </a:xfrm>
            <a:prstGeom prst="rtTriangle">
              <a:avLst/>
            </a:prstGeom>
            <a:solidFill>
              <a:srgbClr val="324C56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20" name="Rechtwinkliges Dreieck 186">
              <a:extLst>
                <a:ext uri="{FF2B5EF4-FFF2-40B4-BE49-F238E27FC236}">
                  <a16:creationId xmlns:a16="http://schemas.microsoft.com/office/drawing/2014/main" id="{0CD54E07-D045-1E4F-B32E-5822D3503228}"/>
                </a:ext>
              </a:extLst>
            </p:cNvPr>
            <p:cNvSpPr/>
            <p:nvPr/>
          </p:nvSpPr>
          <p:spPr>
            <a:xfrm>
              <a:off x="1101134" y="2249271"/>
              <a:ext cx="45719" cy="106307"/>
            </a:xfrm>
            <a:prstGeom prst="rtTriangle">
              <a:avLst/>
            </a:prstGeom>
            <a:solidFill>
              <a:srgbClr val="324C56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22" name="Rechteck: eine Ecke abgerundet 187">
              <a:extLst>
                <a:ext uri="{FF2B5EF4-FFF2-40B4-BE49-F238E27FC236}">
                  <a16:creationId xmlns:a16="http://schemas.microsoft.com/office/drawing/2014/main" id="{14426F98-AF59-2A40-8BCE-B28C53684B09}"/>
                </a:ext>
              </a:extLst>
            </p:cNvPr>
            <p:cNvSpPr/>
            <p:nvPr/>
          </p:nvSpPr>
          <p:spPr>
            <a:xfrm rot="5400000">
              <a:off x="3257649" y="737737"/>
              <a:ext cx="782493" cy="6235339"/>
            </a:xfrm>
            <a:prstGeom prst="round1Rect">
              <a:avLst/>
            </a:prstGeom>
            <a:solidFill>
              <a:schemeClr val="bg1"/>
            </a:solidFill>
            <a:ln w="3175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23" name="Rechteck: eine Ecke abgerundet 188">
              <a:extLst>
                <a:ext uri="{FF2B5EF4-FFF2-40B4-BE49-F238E27FC236}">
                  <a16:creationId xmlns:a16="http://schemas.microsoft.com/office/drawing/2014/main" id="{E7DF37B0-2BF1-5946-BC28-2B6E3ED57E9A}"/>
                </a:ext>
              </a:extLst>
            </p:cNvPr>
            <p:cNvSpPr/>
            <p:nvPr/>
          </p:nvSpPr>
          <p:spPr>
            <a:xfrm rot="5400000">
              <a:off x="565942" y="3219064"/>
              <a:ext cx="405446" cy="683022"/>
            </a:xfrm>
            <a:prstGeom prst="round1Rect">
              <a:avLst/>
            </a:prstGeom>
            <a:solidFill>
              <a:srgbClr val="456979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24" name="Rechteck 189">
              <a:extLst>
                <a:ext uri="{FF2B5EF4-FFF2-40B4-BE49-F238E27FC236}">
                  <a16:creationId xmlns:a16="http://schemas.microsoft.com/office/drawing/2014/main" id="{AAEC5932-6547-D84E-B762-5A920000597D}"/>
                </a:ext>
              </a:extLst>
            </p:cNvPr>
            <p:cNvSpPr/>
            <p:nvPr/>
          </p:nvSpPr>
          <p:spPr>
            <a:xfrm>
              <a:off x="590856" y="3811211"/>
              <a:ext cx="2557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BB3A50"/>
                  </a:solidFill>
                  <a:latin typeface="Gilroy Bold Italic" pitchFamily="2" charset="77"/>
                  <a:cs typeface="Calibri Light" panose="020F0302020204030204" pitchFamily="34" charset="0"/>
                </a:rPr>
                <a:t>Data Collection</a:t>
              </a:r>
            </a:p>
          </p:txBody>
        </p:sp>
        <p:sp>
          <p:nvSpPr>
            <p:cNvPr id="125" name="Rechteck 190">
              <a:extLst>
                <a:ext uri="{FF2B5EF4-FFF2-40B4-BE49-F238E27FC236}">
                  <a16:creationId xmlns:a16="http://schemas.microsoft.com/office/drawing/2014/main" id="{91EB9FBF-B10E-8F45-965B-720CE23D9FDA}"/>
                </a:ext>
              </a:extLst>
            </p:cNvPr>
            <p:cNvSpPr/>
            <p:nvPr/>
          </p:nvSpPr>
          <p:spPr>
            <a:xfrm>
              <a:off x="497812" y="3373766"/>
              <a:ext cx="48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1">
                  <a:solidFill>
                    <a:schemeClr val="bg1"/>
                  </a:solidFill>
                  <a:latin typeface="Gilroy Bold Italic" pitchFamily="2" charset="77"/>
                  <a:cs typeface="Calibri Light" panose="020F0302020204030204" pitchFamily="34" charset="0"/>
                </a:rPr>
                <a:t>02</a:t>
              </a:r>
            </a:p>
          </p:txBody>
        </p:sp>
        <p:sp>
          <p:nvSpPr>
            <p:cNvPr id="127" name="Rechtwinkliges Dreieck 191">
              <a:extLst>
                <a:ext uri="{FF2B5EF4-FFF2-40B4-BE49-F238E27FC236}">
                  <a16:creationId xmlns:a16="http://schemas.microsoft.com/office/drawing/2014/main" id="{A77F2206-BB8A-0B4A-807A-DFBC59501EC4}"/>
                </a:ext>
              </a:extLst>
            </p:cNvPr>
            <p:cNvSpPr/>
            <p:nvPr/>
          </p:nvSpPr>
          <p:spPr>
            <a:xfrm rot="10800000">
              <a:off x="423543" y="3759298"/>
              <a:ext cx="103893" cy="74193"/>
            </a:xfrm>
            <a:prstGeom prst="rtTriangle">
              <a:avLst/>
            </a:prstGeom>
            <a:solidFill>
              <a:srgbClr val="324C56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31" name="Rechtwinkliges Dreieck 192">
              <a:extLst>
                <a:ext uri="{FF2B5EF4-FFF2-40B4-BE49-F238E27FC236}">
                  <a16:creationId xmlns:a16="http://schemas.microsoft.com/office/drawing/2014/main" id="{B11E7249-036C-DD40-8299-014D707401A1}"/>
                </a:ext>
              </a:extLst>
            </p:cNvPr>
            <p:cNvSpPr/>
            <p:nvPr/>
          </p:nvSpPr>
          <p:spPr>
            <a:xfrm>
              <a:off x="1109018" y="3357852"/>
              <a:ext cx="45719" cy="106307"/>
            </a:xfrm>
            <a:prstGeom prst="rtTriangle">
              <a:avLst/>
            </a:prstGeom>
            <a:solidFill>
              <a:srgbClr val="324C56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32" name="Rechteck: eine Ecke abgerundet 199">
              <a:extLst>
                <a:ext uri="{FF2B5EF4-FFF2-40B4-BE49-F238E27FC236}">
                  <a16:creationId xmlns:a16="http://schemas.microsoft.com/office/drawing/2014/main" id="{38212389-75BA-8549-8BDF-8D1C1F27F1BD}"/>
                </a:ext>
              </a:extLst>
            </p:cNvPr>
            <p:cNvSpPr/>
            <p:nvPr/>
          </p:nvSpPr>
          <p:spPr>
            <a:xfrm rot="5400000">
              <a:off x="3257649" y="1826676"/>
              <a:ext cx="782493" cy="6235339"/>
            </a:xfrm>
            <a:prstGeom prst="round1Rect">
              <a:avLst/>
            </a:prstGeom>
            <a:solidFill>
              <a:schemeClr val="bg1"/>
            </a:solidFill>
            <a:ln w="3175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33" name="Rechteck: eine Ecke abgerundet 200">
              <a:extLst>
                <a:ext uri="{FF2B5EF4-FFF2-40B4-BE49-F238E27FC236}">
                  <a16:creationId xmlns:a16="http://schemas.microsoft.com/office/drawing/2014/main" id="{7E88387D-ED5E-FA42-B0CC-39C0D03D7CEF}"/>
                </a:ext>
              </a:extLst>
            </p:cNvPr>
            <p:cNvSpPr/>
            <p:nvPr/>
          </p:nvSpPr>
          <p:spPr>
            <a:xfrm rot="5400000">
              <a:off x="565942" y="4317334"/>
              <a:ext cx="405446" cy="683022"/>
            </a:xfrm>
            <a:prstGeom prst="round1Rect">
              <a:avLst/>
            </a:prstGeom>
            <a:solidFill>
              <a:srgbClr val="456979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34" name="Rechteck 201">
              <a:extLst>
                <a:ext uri="{FF2B5EF4-FFF2-40B4-BE49-F238E27FC236}">
                  <a16:creationId xmlns:a16="http://schemas.microsoft.com/office/drawing/2014/main" id="{70AAB65A-4817-8F49-8BE6-0D1DD952D94C}"/>
                </a:ext>
              </a:extLst>
            </p:cNvPr>
            <p:cNvSpPr/>
            <p:nvPr/>
          </p:nvSpPr>
          <p:spPr>
            <a:xfrm>
              <a:off x="590856" y="4909481"/>
              <a:ext cx="2557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BB3A50"/>
                  </a:solidFill>
                  <a:latin typeface="Gilroy Bold Italic" pitchFamily="2" charset="77"/>
                  <a:cs typeface="Calibri Light" panose="020F0302020204030204" pitchFamily="34" charset="0"/>
                </a:rPr>
                <a:t>Data Preparation</a:t>
              </a:r>
            </a:p>
          </p:txBody>
        </p:sp>
        <p:sp>
          <p:nvSpPr>
            <p:cNvPr id="135" name="Rechteck 202">
              <a:extLst>
                <a:ext uri="{FF2B5EF4-FFF2-40B4-BE49-F238E27FC236}">
                  <a16:creationId xmlns:a16="http://schemas.microsoft.com/office/drawing/2014/main" id="{2CC188FF-0C58-A94C-80D8-4F6EAE097CA0}"/>
                </a:ext>
              </a:extLst>
            </p:cNvPr>
            <p:cNvSpPr/>
            <p:nvPr/>
          </p:nvSpPr>
          <p:spPr>
            <a:xfrm>
              <a:off x="497812" y="4472036"/>
              <a:ext cx="48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1">
                  <a:solidFill>
                    <a:schemeClr val="bg1"/>
                  </a:solidFill>
                  <a:latin typeface="Gilroy Bold Italic" pitchFamily="2" charset="77"/>
                  <a:cs typeface="Calibri Light" panose="020F0302020204030204" pitchFamily="34" charset="0"/>
                </a:rPr>
                <a:t>03</a:t>
              </a:r>
            </a:p>
          </p:txBody>
        </p:sp>
        <p:sp>
          <p:nvSpPr>
            <p:cNvPr id="137" name="Rechtwinkliges Dreieck 203">
              <a:extLst>
                <a:ext uri="{FF2B5EF4-FFF2-40B4-BE49-F238E27FC236}">
                  <a16:creationId xmlns:a16="http://schemas.microsoft.com/office/drawing/2014/main" id="{BEE4A48A-6933-A24B-ACFD-D13289D5D2E1}"/>
                </a:ext>
              </a:extLst>
            </p:cNvPr>
            <p:cNvSpPr/>
            <p:nvPr/>
          </p:nvSpPr>
          <p:spPr>
            <a:xfrm rot="10800000">
              <a:off x="423543" y="4857568"/>
              <a:ext cx="103893" cy="74193"/>
            </a:xfrm>
            <a:prstGeom prst="rtTriangle">
              <a:avLst/>
            </a:prstGeom>
            <a:solidFill>
              <a:srgbClr val="324C56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38" name="Rechtwinkliges Dreieck 204">
              <a:extLst>
                <a:ext uri="{FF2B5EF4-FFF2-40B4-BE49-F238E27FC236}">
                  <a16:creationId xmlns:a16="http://schemas.microsoft.com/office/drawing/2014/main" id="{CB76695F-3B32-5A40-8FF3-E2B598E3D123}"/>
                </a:ext>
              </a:extLst>
            </p:cNvPr>
            <p:cNvSpPr/>
            <p:nvPr/>
          </p:nvSpPr>
          <p:spPr>
            <a:xfrm>
              <a:off x="1109018" y="4456122"/>
              <a:ext cx="45719" cy="106307"/>
            </a:xfrm>
            <a:prstGeom prst="rtTriangle">
              <a:avLst/>
            </a:prstGeom>
            <a:solidFill>
              <a:srgbClr val="324C56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39" name="Rechteck: eine Ecke abgerundet 205">
              <a:extLst>
                <a:ext uri="{FF2B5EF4-FFF2-40B4-BE49-F238E27FC236}">
                  <a16:creationId xmlns:a16="http://schemas.microsoft.com/office/drawing/2014/main" id="{80A96870-B763-444C-9439-4DACCB8255B0}"/>
                </a:ext>
              </a:extLst>
            </p:cNvPr>
            <p:cNvSpPr/>
            <p:nvPr/>
          </p:nvSpPr>
          <p:spPr>
            <a:xfrm rot="5400000">
              <a:off x="3257649" y="2933861"/>
              <a:ext cx="782493" cy="6235339"/>
            </a:xfrm>
            <a:prstGeom prst="round1Rect">
              <a:avLst/>
            </a:prstGeom>
            <a:solidFill>
              <a:schemeClr val="bg1"/>
            </a:solidFill>
            <a:ln w="3175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40" name="Rechteck: eine Ecke abgerundet 206">
              <a:extLst>
                <a:ext uri="{FF2B5EF4-FFF2-40B4-BE49-F238E27FC236}">
                  <a16:creationId xmlns:a16="http://schemas.microsoft.com/office/drawing/2014/main" id="{FC10EE99-E3C8-814B-914E-73176F86EC25}"/>
                </a:ext>
              </a:extLst>
            </p:cNvPr>
            <p:cNvSpPr/>
            <p:nvPr/>
          </p:nvSpPr>
          <p:spPr>
            <a:xfrm rot="5400000">
              <a:off x="565942" y="5415188"/>
              <a:ext cx="405446" cy="683022"/>
            </a:xfrm>
            <a:prstGeom prst="round1Rect">
              <a:avLst/>
            </a:prstGeom>
            <a:solidFill>
              <a:srgbClr val="456979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41" name="Rechteck 207">
              <a:extLst>
                <a:ext uri="{FF2B5EF4-FFF2-40B4-BE49-F238E27FC236}">
                  <a16:creationId xmlns:a16="http://schemas.microsoft.com/office/drawing/2014/main" id="{BF83A62E-0C33-CF4B-AFAD-9B8E77305EC9}"/>
                </a:ext>
              </a:extLst>
            </p:cNvPr>
            <p:cNvSpPr/>
            <p:nvPr/>
          </p:nvSpPr>
          <p:spPr>
            <a:xfrm>
              <a:off x="590856" y="6007335"/>
              <a:ext cx="2557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BB3A50"/>
                  </a:solidFill>
                  <a:latin typeface="Gilroy Bold Italic" pitchFamily="2" charset="77"/>
                  <a:cs typeface="Calibri Light" panose="020F0302020204030204" pitchFamily="34" charset="0"/>
                </a:rPr>
                <a:t>Process Mining</a:t>
              </a:r>
            </a:p>
          </p:txBody>
        </p:sp>
        <p:sp>
          <p:nvSpPr>
            <p:cNvPr id="142" name="Rechteck 208">
              <a:extLst>
                <a:ext uri="{FF2B5EF4-FFF2-40B4-BE49-F238E27FC236}">
                  <a16:creationId xmlns:a16="http://schemas.microsoft.com/office/drawing/2014/main" id="{E5A426C7-286F-CC4C-AAFC-97F0352F9192}"/>
                </a:ext>
              </a:extLst>
            </p:cNvPr>
            <p:cNvSpPr/>
            <p:nvPr/>
          </p:nvSpPr>
          <p:spPr>
            <a:xfrm>
              <a:off x="497812" y="5569890"/>
              <a:ext cx="48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1">
                  <a:solidFill>
                    <a:schemeClr val="bg1"/>
                  </a:solidFill>
                  <a:latin typeface="Gilroy Bold Italic" pitchFamily="2" charset="77"/>
                  <a:cs typeface="Calibri Light" panose="020F0302020204030204" pitchFamily="34" charset="0"/>
                </a:rPr>
                <a:t>04</a:t>
              </a:r>
            </a:p>
          </p:txBody>
        </p:sp>
        <p:sp>
          <p:nvSpPr>
            <p:cNvPr id="143" name="Rechtwinkliges Dreieck 209">
              <a:extLst>
                <a:ext uri="{FF2B5EF4-FFF2-40B4-BE49-F238E27FC236}">
                  <a16:creationId xmlns:a16="http://schemas.microsoft.com/office/drawing/2014/main" id="{72BC743C-9F77-B14E-8A85-BEE2B8C790E2}"/>
                </a:ext>
              </a:extLst>
            </p:cNvPr>
            <p:cNvSpPr/>
            <p:nvPr/>
          </p:nvSpPr>
          <p:spPr>
            <a:xfrm rot="10800000">
              <a:off x="423543" y="5955422"/>
              <a:ext cx="103893" cy="74193"/>
            </a:xfrm>
            <a:prstGeom prst="rtTriangle">
              <a:avLst/>
            </a:prstGeom>
            <a:solidFill>
              <a:srgbClr val="324C56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44" name="Rechtwinkliges Dreieck 210">
              <a:extLst>
                <a:ext uri="{FF2B5EF4-FFF2-40B4-BE49-F238E27FC236}">
                  <a16:creationId xmlns:a16="http://schemas.microsoft.com/office/drawing/2014/main" id="{C5AAE860-350D-4941-AE96-51B875D2211C}"/>
                </a:ext>
              </a:extLst>
            </p:cNvPr>
            <p:cNvSpPr/>
            <p:nvPr/>
          </p:nvSpPr>
          <p:spPr>
            <a:xfrm>
              <a:off x="1109018" y="5553976"/>
              <a:ext cx="45719" cy="106307"/>
            </a:xfrm>
            <a:prstGeom prst="rtTriangle">
              <a:avLst/>
            </a:prstGeom>
            <a:solidFill>
              <a:srgbClr val="324C56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45" name="Pfeil: Fünfeck 211">
              <a:extLst>
                <a:ext uri="{FF2B5EF4-FFF2-40B4-BE49-F238E27FC236}">
                  <a16:creationId xmlns:a16="http://schemas.microsoft.com/office/drawing/2014/main" id="{73B48A07-C384-FB4C-A979-D1B041C5A88E}"/>
                </a:ext>
              </a:extLst>
            </p:cNvPr>
            <p:cNvSpPr/>
            <p:nvPr/>
          </p:nvSpPr>
          <p:spPr>
            <a:xfrm rot="5400000">
              <a:off x="2594181" y="2454751"/>
              <a:ext cx="1101513" cy="903172"/>
            </a:xfrm>
            <a:prstGeom prst="homePlate">
              <a:avLst>
                <a:gd name="adj" fmla="val 35537"/>
              </a:avLst>
            </a:prstGeom>
            <a:solidFill>
              <a:srgbClr val="679CB2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solidFill>
                  <a:srgbClr val="679CB2"/>
                </a:solidFill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46" name="Rechteck 213">
              <a:extLst>
                <a:ext uri="{FF2B5EF4-FFF2-40B4-BE49-F238E27FC236}">
                  <a16:creationId xmlns:a16="http://schemas.microsoft.com/office/drawing/2014/main" id="{C4512BE3-201F-B24C-A810-793C963D5CC2}"/>
                </a:ext>
              </a:extLst>
            </p:cNvPr>
            <p:cNvSpPr/>
            <p:nvPr/>
          </p:nvSpPr>
          <p:spPr>
            <a:xfrm>
              <a:off x="3796638" y="2345597"/>
              <a:ext cx="287350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roy Bold Italic" pitchFamily="2" charset="77"/>
                  <a:cs typeface="Calibri Light" panose="020F0302020204030204" pitchFamily="34" charset="0"/>
                </a:rPr>
                <a:t>Every process leaves digital footprints. The corresponding IT systems for each process must be identified to utilize the data. </a:t>
              </a:r>
            </a:p>
          </p:txBody>
        </p:sp>
        <p:sp>
          <p:nvSpPr>
            <p:cNvPr id="147" name="Rechteck 214">
              <a:extLst>
                <a:ext uri="{FF2B5EF4-FFF2-40B4-BE49-F238E27FC236}">
                  <a16:creationId xmlns:a16="http://schemas.microsoft.com/office/drawing/2014/main" id="{92959C5F-B6D6-E044-8499-3C8BBD32CAA8}"/>
                </a:ext>
              </a:extLst>
            </p:cNvPr>
            <p:cNvSpPr/>
            <p:nvPr/>
          </p:nvSpPr>
          <p:spPr>
            <a:xfrm>
              <a:off x="3796637" y="3468741"/>
              <a:ext cx="28735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roy Bold Italic" pitchFamily="2" charset="77"/>
                  <a:cs typeface="Calibri Light" panose="020F0302020204030204" pitchFamily="34" charset="0"/>
                </a:rPr>
                <a:t>Data is extracted and transformed into event logs. The quality of the data is fundamental to obtain reliable results. </a:t>
              </a:r>
            </a:p>
          </p:txBody>
        </p:sp>
        <p:sp>
          <p:nvSpPr>
            <p:cNvPr id="148" name="Rechteck 215">
              <a:extLst>
                <a:ext uri="{FF2B5EF4-FFF2-40B4-BE49-F238E27FC236}">
                  <a16:creationId xmlns:a16="http://schemas.microsoft.com/office/drawing/2014/main" id="{732502AE-EEE3-F142-B663-B0AB5E492E6D}"/>
                </a:ext>
              </a:extLst>
            </p:cNvPr>
            <p:cNvSpPr/>
            <p:nvPr/>
          </p:nvSpPr>
          <p:spPr>
            <a:xfrm>
              <a:off x="3786586" y="4525901"/>
              <a:ext cx="287350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roy Bold Italic" pitchFamily="2" charset="77"/>
                  <a:cs typeface="Calibri Light" panose="020F0302020204030204" pitchFamily="34" charset="0"/>
                </a:rPr>
                <a:t>The event log can be prepared by consolidating different data sources and assigning a semantics to each data attribute.</a:t>
              </a:r>
            </a:p>
          </p:txBody>
        </p:sp>
        <p:sp>
          <p:nvSpPr>
            <p:cNvPr id="149" name="Rechteck 243">
              <a:extLst>
                <a:ext uri="{FF2B5EF4-FFF2-40B4-BE49-F238E27FC236}">
                  <a16:creationId xmlns:a16="http://schemas.microsoft.com/office/drawing/2014/main" id="{5A2DB4EA-7D9A-864F-ADBB-86C95E9F6E46}"/>
                </a:ext>
              </a:extLst>
            </p:cNvPr>
            <p:cNvSpPr/>
            <p:nvPr/>
          </p:nvSpPr>
          <p:spPr>
            <a:xfrm>
              <a:off x="3796639" y="5627699"/>
              <a:ext cx="287350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roy Bold Italic" pitchFamily="2" charset="77"/>
                  <a:cs typeface="Calibri Light" panose="020F0302020204030204" pitchFamily="34" charset="0"/>
                </a:rPr>
                <a:t>The event log is then ready to be consumed by process mining techniques such as automated discovery and performance mining.</a:t>
              </a:r>
            </a:p>
          </p:txBody>
        </p:sp>
        <p:grpSp>
          <p:nvGrpSpPr>
            <p:cNvPr id="150" name="Gruppieren 244">
              <a:extLst>
                <a:ext uri="{FF2B5EF4-FFF2-40B4-BE49-F238E27FC236}">
                  <a16:creationId xmlns:a16="http://schemas.microsoft.com/office/drawing/2014/main" id="{6589B705-0E43-3944-BDCF-66B455A59C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95188" y="2418449"/>
              <a:ext cx="305935" cy="663738"/>
              <a:chOff x="4238244" y="2943440"/>
              <a:chExt cx="184706" cy="400728"/>
            </a:xfrm>
          </p:grpSpPr>
          <p:pic>
            <p:nvPicPr>
              <p:cNvPr id="162" name="Grafik 245" descr="Ein Bild, das Silhouette enthält.&#10;&#10;Automatisch generierte Beschreibung">
                <a:extLst>
                  <a:ext uri="{FF2B5EF4-FFF2-40B4-BE49-F238E27FC236}">
                    <a16:creationId xmlns:a16="http://schemas.microsoft.com/office/drawing/2014/main" id="{6C76C173-0B62-AE4E-BCAC-BF05C2769F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rcRect r="50868" b="33062"/>
              <a:stretch/>
            </p:blipFill>
            <p:spPr>
              <a:xfrm>
                <a:off x="4238244" y="2943440"/>
                <a:ext cx="178976" cy="400728"/>
              </a:xfrm>
              <a:prstGeom prst="rect">
                <a:avLst/>
              </a:prstGeom>
            </p:spPr>
          </p:pic>
          <p:sp>
            <p:nvSpPr>
              <p:cNvPr id="164" name="Ellipse 246">
                <a:extLst>
                  <a:ext uri="{FF2B5EF4-FFF2-40B4-BE49-F238E27FC236}">
                    <a16:creationId xmlns:a16="http://schemas.microsoft.com/office/drawing/2014/main" id="{E3289321-A471-B24B-9860-18D2FFF6238C}"/>
                  </a:ext>
                </a:extLst>
              </p:cNvPr>
              <p:cNvSpPr/>
              <p:nvPr/>
            </p:nvSpPr>
            <p:spPr>
              <a:xfrm rot="435753">
                <a:off x="4369385" y="2944717"/>
                <a:ext cx="53565" cy="71334"/>
              </a:xfrm>
              <a:prstGeom prst="ellipse">
                <a:avLst/>
              </a:prstGeom>
              <a:solidFill>
                <a:schemeClr val="bg1"/>
              </a:solidFill>
              <a:ln w="317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cap="all">
                  <a:latin typeface="Gilroy Bold Italic" pitchFamily="2" charset="77"/>
                  <a:cs typeface="Calibri Light" panose="020F0302020204030204" pitchFamily="34" charset="0"/>
                </a:endParaRPr>
              </a:p>
            </p:txBody>
          </p:sp>
        </p:grpSp>
        <p:pic>
          <p:nvPicPr>
            <p:cNvPr id="151" name="Grafik 39" descr="Spielbuch">
              <a:extLst>
                <a:ext uri="{FF2B5EF4-FFF2-40B4-BE49-F238E27FC236}">
                  <a16:creationId xmlns:a16="http://schemas.microsoft.com/office/drawing/2014/main" id="{24A12BF5-E46C-7B49-B087-4A0B0DC6E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796397" y="3532528"/>
              <a:ext cx="652255" cy="652255"/>
            </a:xfrm>
            <a:prstGeom prst="rect">
              <a:avLst/>
            </a:prstGeom>
          </p:spPr>
        </p:pic>
        <p:sp>
          <p:nvSpPr>
            <p:cNvPr id="152" name="Pfeil: Fünfeck 94">
              <a:extLst>
                <a:ext uri="{FF2B5EF4-FFF2-40B4-BE49-F238E27FC236}">
                  <a16:creationId xmlns:a16="http://schemas.microsoft.com/office/drawing/2014/main" id="{F12BB696-F97F-AC45-8A53-BEEED4C05B6F}"/>
                </a:ext>
              </a:extLst>
            </p:cNvPr>
            <p:cNvSpPr/>
            <p:nvPr/>
          </p:nvSpPr>
          <p:spPr>
            <a:xfrm rot="5400000">
              <a:off x="2597399" y="3556264"/>
              <a:ext cx="1101516" cy="903172"/>
            </a:xfrm>
            <a:prstGeom prst="homePlate">
              <a:avLst>
                <a:gd name="adj" fmla="val 34572"/>
              </a:avLst>
            </a:prstGeom>
            <a:solidFill>
              <a:srgbClr val="679CB2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solidFill>
                  <a:srgbClr val="679CB2"/>
                </a:solidFill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53" name="Pfeil: Fünfeck 95">
              <a:extLst>
                <a:ext uri="{FF2B5EF4-FFF2-40B4-BE49-F238E27FC236}">
                  <a16:creationId xmlns:a16="http://schemas.microsoft.com/office/drawing/2014/main" id="{3F88DC7C-881D-EE40-9375-27B286D02F7E}"/>
                </a:ext>
              </a:extLst>
            </p:cNvPr>
            <p:cNvSpPr/>
            <p:nvPr/>
          </p:nvSpPr>
          <p:spPr>
            <a:xfrm rot="5400000">
              <a:off x="2589513" y="4659347"/>
              <a:ext cx="1101517" cy="903172"/>
            </a:xfrm>
            <a:prstGeom prst="homePlate">
              <a:avLst>
                <a:gd name="adj" fmla="val 35537"/>
              </a:avLst>
            </a:prstGeom>
            <a:solidFill>
              <a:srgbClr val="679CB2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solidFill>
                  <a:srgbClr val="679CB2"/>
                </a:solidFill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54" name="Rechteck 102">
              <a:extLst>
                <a:ext uri="{FF2B5EF4-FFF2-40B4-BE49-F238E27FC236}">
                  <a16:creationId xmlns:a16="http://schemas.microsoft.com/office/drawing/2014/main" id="{9473E28A-B151-A548-BA0E-35F000C8BBA4}"/>
                </a:ext>
              </a:extLst>
            </p:cNvPr>
            <p:cNvSpPr/>
            <p:nvPr/>
          </p:nvSpPr>
          <p:spPr>
            <a:xfrm rot="5400000">
              <a:off x="2754331" y="5597368"/>
              <a:ext cx="787651" cy="903172"/>
            </a:xfrm>
            <a:prstGeom prst="rect">
              <a:avLst/>
            </a:prstGeom>
            <a:solidFill>
              <a:srgbClr val="679CB2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solidFill>
                  <a:srgbClr val="679CB2"/>
                </a:solidFill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pic>
          <p:nvPicPr>
            <p:cNvPr id="155" name="Grafik 7" descr="Zahnräder">
              <a:extLst>
                <a:ext uri="{FF2B5EF4-FFF2-40B4-BE49-F238E27FC236}">
                  <a16:creationId xmlns:a16="http://schemas.microsoft.com/office/drawing/2014/main" id="{B568692D-00E3-1441-8F3F-B55709B22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806365" y="4628539"/>
              <a:ext cx="683420" cy="683420"/>
            </a:xfrm>
            <a:prstGeom prst="rect">
              <a:avLst/>
            </a:prstGeom>
          </p:spPr>
        </p:pic>
        <p:pic>
          <p:nvPicPr>
            <p:cNvPr id="156" name="Grafik 13" descr="Hierarchie">
              <a:extLst>
                <a:ext uri="{FF2B5EF4-FFF2-40B4-BE49-F238E27FC236}">
                  <a16:creationId xmlns:a16="http://schemas.microsoft.com/office/drawing/2014/main" id="{325D5D0D-009F-7E46-B83E-508F6D462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799312" y="5708136"/>
              <a:ext cx="697687" cy="697687"/>
            </a:xfrm>
            <a:prstGeom prst="rect">
              <a:avLst/>
            </a:prstGeom>
          </p:spPr>
        </p:pic>
        <p:pic>
          <p:nvPicPr>
            <p:cNvPr id="157" name="Grafik 16" descr="Datenbank">
              <a:extLst>
                <a:ext uri="{FF2B5EF4-FFF2-40B4-BE49-F238E27FC236}">
                  <a16:creationId xmlns:a16="http://schemas.microsoft.com/office/drawing/2014/main" id="{CA705184-FDC2-7A48-A89D-06AC85F8B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789055" y="3526166"/>
              <a:ext cx="666110" cy="666110"/>
            </a:xfrm>
            <a:prstGeom prst="rect">
              <a:avLst/>
            </a:prstGeom>
          </p:spPr>
        </p:pic>
        <p:sp>
          <p:nvSpPr>
            <p:cNvPr id="158" name="Ellipse 27">
              <a:extLst>
                <a:ext uri="{FF2B5EF4-FFF2-40B4-BE49-F238E27FC236}">
                  <a16:creationId xmlns:a16="http://schemas.microsoft.com/office/drawing/2014/main" id="{F2BDE897-066E-6544-A0E6-29691AC6CBDF}"/>
                </a:ext>
              </a:extLst>
            </p:cNvPr>
            <p:cNvSpPr/>
            <p:nvPr/>
          </p:nvSpPr>
          <p:spPr>
            <a:xfrm>
              <a:off x="3224109" y="3746697"/>
              <a:ext cx="67108" cy="57392"/>
            </a:xfrm>
            <a:prstGeom prst="ellipse">
              <a:avLst/>
            </a:prstGeom>
            <a:solidFill>
              <a:schemeClr val="bg1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59" name="Ellipse 110">
              <a:extLst>
                <a:ext uri="{FF2B5EF4-FFF2-40B4-BE49-F238E27FC236}">
                  <a16:creationId xmlns:a16="http://schemas.microsoft.com/office/drawing/2014/main" id="{5916F59A-848A-7541-821D-A1CDEDA26E49}"/>
                </a:ext>
              </a:extLst>
            </p:cNvPr>
            <p:cNvSpPr/>
            <p:nvPr/>
          </p:nvSpPr>
          <p:spPr>
            <a:xfrm>
              <a:off x="3230351" y="3884081"/>
              <a:ext cx="67108" cy="57392"/>
            </a:xfrm>
            <a:prstGeom prst="ellipse">
              <a:avLst/>
            </a:prstGeom>
            <a:solidFill>
              <a:schemeClr val="bg1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61" name="Ellipse 111">
              <a:extLst>
                <a:ext uri="{FF2B5EF4-FFF2-40B4-BE49-F238E27FC236}">
                  <a16:creationId xmlns:a16="http://schemas.microsoft.com/office/drawing/2014/main" id="{E5B4710B-FF3F-254A-A809-D10F367BC3F0}"/>
                </a:ext>
              </a:extLst>
            </p:cNvPr>
            <p:cNvSpPr/>
            <p:nvPr/>
          </p:nvSpPr>
          <p:spPr>
            <a:xfrm>
              <a:off x="3233522" y="4022066"/>
              <a:ext cx="67108" cy="57392"/>
            </a:xfrm>
            <a:prstGeom prst="ellipse">
              <a:avLst/>
            </a:prstGeom>
            <a:solidFill>
              <a:schemeClr val="bg1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6C9305-410A-4C4F-A474-C3EA03A27EA7}"/>
              </a:ext>
            </a:extLst>
          </p:cNvPr>
          <p:cNvGrpSpPr/>
          <p:nvPr/>
        </p:nvGrpSpPr>
        <p:grpSpPr>
          <a:xfrm>
            <a:off x="8545699" y="3987014"/>
            <a:ext cx="3012685" cy="2446460"/>
            <a:chOff x="8545699" y="3987014"/>
            <a:chExt cx="3012685" cy="2446460"/>
          </a:xfrm>
        </p:grpSpPr>
        <p:pic>
          <p:nvPicPr>
            <p:cNvPr id="13" name="Picture 12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C6101054-583E-B54E-9723-81ECEFFEA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5699" y="3987014"/>
              <a:ext cx="3012685" cy="2446460"/>
            </a:xfrm>
            <a:prstGeom prst="rect">
              <a:avLst/>
            </a:prstGeom>
          </p:spPr>
        </p:pic>
        <p:pic>
          <p:nvPicPr>
            <p:cNvPr id="18" name="Picture 17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D1BE5C43-C618-ED49-BC76-38919F0D2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48"/>
            <a:stretch/>
          </p:blipFill>
          <p:spPr>
            <a:xfrm>
              <a:off x="8601788" y="4132207"/>
              <a:ext cx="2886299" cy="164470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8AACCB3-BB6B-D44C-8DC8-24E8FD1842E3}"/>
              </a:ext>
            </a:extLst>
          </p:cNvPr>
          <p:cNvSpPr txBox="1"/>
          <p:nvPr/>
        </p:nvSpPr>
        <p:spPr>
          <a:xfrm>
            <a:off x="108258" y="6580682"/>
            <a:ext cx="10514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Copyright 2020 </a:t>
            </a:r>
            <a:r>
              <a:rPr lang="it-IT" sz="1400" err="1"/>
              <a:t>Apromore</a:t>
            </a:r>
            <a:r>
              <a:rPr lang="it-IT" sz="1400"/>
              <a:t> </a:t>
            </a:r>
            <a:r>
              <a:rPr lang="it-IT" sz="1400" err="1"/>
              <a:t>Pty</a:t>
            </a:r>
            <a:r>
              <a:rPr lang="it-IT" sz="1400"/>
              <a:t> Ltd</a:t>
            </a:r>
          </a:p>
        </p:txBody>
      </p:sp>
    </p:spTree>
    <p:extLst>
      <p:ext uri="{BB962C8B-B14F-4D97-AF65-F5344CB8AC3E}">
        <p14:creationId xmlns:p14="http://schemas.microsoft.com/office/powerpoint/2010/main" val="1811991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err="1"/>
              <a:t>Why</a:t>
            </a:r>
            <a:r>
              <a:rPr lang="it-IT"/>
              <a:t>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Mining</a:t>
            </a:r>
            <a:r>
              <a:rPr lang="it-IT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1D96F-0C64-4946-B7F3-40ED256A9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405" y="3767612"/>
            <a:ext cx="5811770" cy="1593527"/>
          </a:xfrm>
        </p:spPr>
        <p:txBody>
          <a:bodyPr>
            <a:noAutofit/>
          </a:bodyPr>
          <a:lstStyle/>
          <a:p>
            <a:pPr marL="152396" indent="0">
              <a:buNone/>
            </a:pPr>
            <a:r>
              <a:rPr lang="it-IT">
                <a:solidFill>
                  <a:schemeClr val="tx1"/>
                </a:solidFill>
              </a:rPr>
              <a:t>To </a:t>
            </a:r>
            <a:r>
              <a:rPr lang="it-IT" err="1">
                <a:solidFill>
                  <a:schemeClr val="tx1"/>
                </a:solidFill>
              </a:rPr>
              <a:t>gather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valuable</a:t>
            </a:r>
            <a:r>
              <a:rPr lang="it-IT">
                <a:solidFill>
                  <a:schemeClr val="tx1"/>
                </a:solidFill>
              </a:rPr>
              <a:t> information (out of </a:t>
            </a:r>
            <a:r>
              <a:rPr lang="it-IT" err="1">
                <a:solidFill>
                  <a:schemeClr val="tx1"/>
                </a:solidFill>
              </a:rPr>
              <a:t>our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stored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process</a:t>
            </a:r>
            <a:r>
              <a:rPr lang="it-IT">
                <a:solidFill>
                  <a:schemeClr val="tx1"/>
                </a:solidFill>
              </a:rPr>
              <a:t> data) </a:t>
            </a:r>
            <a:r>
              <a:rPr lang="it-IT" err="1">
                <a:solidFill>
                  <a:schemeClr val="tx1"/>
                </a:solidFill>
              </a:rPr>
              <a:t>that</a:t>
            </a:r>
            <a:r>
              <a:rPr lang="it-IT">
                <a:solidFill>
                  <a:schemeClr val="tx1"/>
                </a:solidFill>
              </a:rPr>
              <a:t> can </a:t>
            </a:r>
            <a:r>
              <a:rPr lang="it-IT" err="1">
                <a:solidFill>
                  <a:schemeClr val="tx1"/>
                </a:solidFill>
              </a:rPr>
              <a:t>influence</a:t>
            </a:r>
            <a:r>
              <a:rPr lang="it-IT">
                <a:solidFill>
                  <a:schemeClr val="tx1"/>
                </a:solidFill>
              </a:rPr>
              <a:t> the </a:t>
            </a:r>
            <a:r>
              <a:rPr lang="it-IT" err="1">
                <a:solidFill>
                  <a:schemeClr val="tx1"/>
                </a:solidFill>
              </a:rPr>
              <a:t>reorganization</a:t>
            </a:r>
            <a:r>
              <a:rPr lang="it-IT">
                <a:solidFill>
                  <a:schemeClr val="tx1"/>
                </a:solidFill>
              </a:rPr>
              <a:t> of </a:t>
            </a:r>
            <a:r>
              <a:rPr lang="it-IT" err="1">
                <a:solidFill>
                  <a:schemeClr val="tx1"/>
                </a:solidFill>
              </a:rPr>
              <a:t>processes</a:t>
            </a:r>
            <a:r>
              <a:rPr lang="it-IT">
                <a:solidFill>
                  <a:schemeClr val="tx1"/>
                </a:solidFill>
              </a:rPr>
              <a:t> for </a:t>
            </a:r>
            <a:r>
              <a:rPr lang="it-IT" err="1">
                <a:solidFill>
                  <a:schemeClr val="tx1"/>
                </a:solidFill>
              </a:rPr>
              <a:t>improving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their</a:t>
            </a:r>
            <a:r>
              <a:rPr lang="it-IT">
                <a:solidFill>
                  <a:schemeClr val="tx1"/>
                </a:solidFill>
              </a:rPr>
              <a:t> performance and/or for </a:t>
            </a:r>
            <a:r>
              <a:rPr lang="it-IT" err="1">
                <a:solidFill>
                  <a:schemeClr val="tx1"/>
                </a:solidFill>
              </a:rPr>
              <a:t>complying</a:t>
            </a:r>
            <a:r>
              <a:rPr lang="it-IT">
                <a:solidFill>
                  <a:schemeClr val="tx1"/>
                </a:solidFill>
              </a:rPr>
              <a:t> with some </a:t>
            </a:r>
            <a:r>
              <a:rPr lang="it-IT" err="1">
                <a:solidFill>
                  <a:schemeClr val="tx1"/>
                </a:solidFill>
              </a:rPr>
              <a:t>regulations</a:t>
            </a:r>
            <a:r>
              <a:rPr lang="it-IT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55191-DF22-3646-B7D4-6763B9274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622" y="2464085"/>
            <a:ext cx="5022583" cy="4020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CE980D-A541-C34F-AAD5-2BFD7F841D13}"/>
              </a:ext>
            </a:extLst>
          </p:cNvPr>
          <p:cNvSpPr txBox="1"/>
          <p:nvPr/>
        </p:nvSpPr>
        <p:spPr>
          <a:xfrm>
            <a:off x="415600" y="2332497"/>
            <a:ext cx="5837482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800"/>
          </a:p>
          <a:p>
            <a:r>
              <a:rPr lang="it-IT" sz="1800"/>
              <a:t>In </a:t>
            </a:r>
            <a:r>
              <a:rPr lang="it-IT" sz="1800" err="1"/>
              <a:t>our</a:t>
            </a:r>
            <a:r>
              <a:rPr lang="it-IT" sz="1800"/>
              <a:t> case, </a:t>
            </a:r>
            <a:r>
              <a:rPr lang="it-IT" sz="1800" err="1"/>
              <a:t>we</a:t>
            </a:r>
            <a:r>
              <a:rPr lang="it-IT" sz="1800"/>
              <a:t> are </a:t>
            </a:r>
            <a:r>
              <a:rPr lang="it-IT" sz="1800" err="1"/>
              <a:t>speaking</a:t>
            </a:r>
            <a:r>
              <a:rPr lang="it-IT" sz="1800"/>
              <a:t> </a:t>
            </a:r>
            <a:r>
              <a:rPr lang="it-IT" sz="1800" err="1"/>
              <a:t>about</a:t>
            </a:r>
            <a:r>
              <a:rPr lang="it-IT" sz="1800"/>
              <a:t> information </a:t>
            </a:r>
            <a:r>
              <a:rPr lang="it-IT" sz="1800" err="1"/>
              <a:t>that</a:t>
            </a:r>
            <a:r>
              <a:rPr lang="it-IT" sz="1800"/>
              <a:t> </a:t>
            </a:r>
            <a:r>
              <a:rPr lang="it-IT" sz="1800" err="1"/>
              <a:t>affect</a:t>
            </a:r>
            <a:r>
              <a:rPr lang="it-IT" sz="1800"/>
              <a:t> Business </a:t>
            </a:r>
            <a:r>
              <a:rPr lang="it-IT" sz="1800" err="1"/>
              <a:t>Processes</a:t>
            </a:r>
            <a:r>
              <a:rPr lang="it-IT" sz="1800"/>
              <a:t> of Companies.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5455EC-81D4-D046-BA68-F961DD3FC5A5}"/>
              </a:ext>
            </a:extLst>
          </p:cNvPr>
          <p:cNvSpPr/>
          <p:nvPr/>
        </p:nvSpPr>
        <p:spPr>
          <a:xfrm>
            <a:off x="415600" y="1720698"/>
            <a:ext cx="168347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800"/>
              <a:t>Data </a:t>
            </a:r>
            <a:r>
              <a:rPr lang="it-IT" sz="1800" err="1"/>
              <a:t>matters</a:t>
            </a:r>
            <a:r>
              <a:rPr lang="it-IT" sz="1800"/>
              <a:t>,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AD1354-47E2-FF47-B4E2-CA007246A823}"/>
              </a:ext>
            </a:extLst>
          </p:cNvPr>
          <p:cNvSpPr/>
          <p:nvPr/>
        </p:nvSpPr>
        <p:spPr>
          <a:xfrm>
            <a:off x="1895428" y="1720698"/>
            <a:ext cx="602120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800" err="1"/>
              <a:t>only</a:t>
            </a:r>
            <a:r>
              <a:rPr lang="it-IT" sz="1800"/>
              <a:t> </a:t>
            </a:r>
            <a:r>
              <a:rPr lang="it-IT" sz="1800" err="1"/>
              <a:t>if</a:t>
            </a:r>
            <a:r>
              <a:rPr lang="it-IT" sz="1800"/>
              <a:t> </a:t>
            </a:r>
            <a:r>
              <a:rPr lang="it-IT" sz="1800" err="1"/>
              <a:t>we</a:t>
            </a:r>
            <a:r>
              <a:rPr lang="it-IT" sz="1800"/>
              <a:t> are </a:t>
            </a:r>
            <a:r>
              <a:rPr lang="it-IT" sz="1800" err="1"/>
              <a:t>able</a:t>
            </a:r>
            <a:r>
              <a:rPr lang="it-IT" sz="1800"/>
              <a:t> to </a:t>
            </a:r>
            <a:r>
              <a:rPr lang="it-IT" sz="1800" err="1"/>
              <a:t>extract</a:t>
            </a:r>
            <a:r>
              <a:rPr lang="it-IT" sz="1800"/>
              <a:t> </a:t>
            </a:r>
            <a:r>
              <a:rPr lang="it-IT" sz="1800" err="1"/>
              <a:t>useful</a:t>
            </a:r>
            <a:r>
              <a:rPr lang="it-IT" sz="1800"/>
              <a:t> information out of </a:t>
            </a:r>
            <a:r>
              <a:rPr lang="it-IT" sz="1800" err="1"/>
              <a:t>it</a:t>
            </a:r>
            <a:r>
              <a:rPr lang="it-IT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771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4A631-09E7-5642-A527-03084EF77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Where</a:t>
            </a:r>
            <a:r>
              <a:rPr lang="it-IT"/>
              <a:t> in the BP life-</a:t>
            </a:r>
            <a:r>
              <a:rPr lang="it-IT" err="1"/>
              <a:t>cycle</a:t>
            </a:r>
            <a:r>
              <a:rPr lang="it-IT"/>
              <a:t>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88BF40C-9C0D-D546-9168-BD52946425F5}"/>
              </a:ext>
            </a:extLst>
          </p:cNvPr>
          <p:cNvSpPr/>
          <p:nvPr/>
        </p:nvSpPr>
        <p:spPr>
          <a:xfrm>
            <a:off x="7600643" y="541796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identification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149BDD95-4F49-214F-A499-220A5A5B6F02}"/>
              </a:ext>
            </a:extLst>
          </p:cNvPr>
          <p:cNvSpPr/>
          <p:nvPr/>
        </p:nvSpPr>
        <p:spPr>
          <a:xfrm>
            <a:off x="8385415" y="1519384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F1611-E8D0-144F-803D-B08545A5ACCA}"/>
              </a:ext>
            </a:extLst>
          </p:cNvPr>
          <p:cNvSpPr txBox="1"/>
          <p:nvPr/>
        </p:nvSpPr>
        <p:spPr>
          <a:xfrm>
            <a:off x="8749773" y="1564354"/>
            <a:ext cx="2582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err="1"/>
              <a:t>Process</a:t>
            </a:r>
            <a:r>
              <a:rPr lang="it-IT" sz="1600"/>
              <a:t> Architecture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D72CBFFB-86F6-7849-94F0-1DBC131F98F4}"/>
              </a:ext>
            </a:extLst>
          </p:cNvPr>
          <p:cNvSpPr/>
          <p:nvPr/>
        </p:nvSpPr>
        <p:spPr>
          <a:xfrm rot="18300181">
            <a:off x="10151540" y="2630071"/>
            <a:ext cx="390585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314A33-F991-524C-AD76-5BBA750552A4}"/>
              </a:ext>
            </a:extLst>
          </p:cNvPr>
          <p:cNvSpPr txBox="1"/>
          <p:nvPr/>
        </p:nvSpPr>
        <p:spPr>
          <a:xfrm>
            <a:off x="9721879" y="2298471"/>
            <a:ext cx="2384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err="1"/>
              <a:t>As-is</a:t>
            </a:r>
            <a:r>
              <a:rPr lang="it-IT" sz="1600"/>
              <a:t> </a:t>
            </a:r>
            <a:r>
              <a:rPr lang="it-IT" sz="1600" err="1"/>
              <a:t>process</a:t>
            </a:r>
            <a:r>
              <a:rPr lang="it-IT" sz="1600"/>
              <a:t> model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28EC0B4-FDCC-8F42-AC7D-A57ECE0D790F}"/>
              </a:ext>
            </a:extLst>
          </p:cNvPr>
          <p:cNvSpPr/>
          <p:nvPr/>
        </p:nvSpPr>
        <p:spPr>
          <a:xfrm>
            <a:off x="10172174" y="3662171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analysis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16C3860A-97D1-1942-A893-89EA81D636A5}"/>
              </a:ext>
            </a:extLst>
          </p:cNvPr>
          <p:cNvSpPr/>
          <p:nvPr/>
        </p:nvSpPr>
        <p:spPr>
          <a:xfrm rot="2698415">
            <a:off x="10187163" y="4744035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ABDB48-B3F2-BE49-B4AD-D26C8915233F}"/>
              </a:ext>
            </a:extLst>
          </p:cNvPr>
          <p:cNvSpPr txBox="1"/>
          <p:nvPr/>
        </p:nvSpPr>
        <p:spPr>
          <a:xfrm>
            <a:off x="10496842" y="5065761"/>
            <a:ext cx="148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buClrTx/>
              <a:defRPr/>
            </a:pPr>
            <a:r>
              <a:rPr lang="en-US" sz="1600" kern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Quantitative estimations</a:t>
            </a:r>
            <a:endParaRPr lang="it-I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CADA5E-5362-8645-902A-336ABDDA8059}"/>
              </a:ext>
            </a:extLst>
          </p:cNvPr>
          <p:cNvSpPr/>
          <p:nvPr/>
        </p:nvSpPr>
        <p:spPr>
          <a:xfrm>
            <a:off x="9072091" y="5595133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redesign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1EB0ADA0-84FF-364F-84BF-5297572BA0E3}"/>
              </a:ext>
            </a:extLst>
          </p:cNvPr>
          <p:cNvSpPr/>
          <p:nvPr/>
        </p:nvSpPr>
        <p:spPr>
          <a:xfrm rot="5400000">
            <a:off x="8252905" y="5688032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EA2A4-02A3-7E48-B2DC-604419366A18}"/>
              </a:ext>
            </a:extLst>
          </p:cNvPr>
          <p:cNvSpPr txBox="1"/>
          <p:nvPr/>
        </p:nvSpPr>
        <p:spPr>
          <a:xfrm>
            <a:off x="7365177" y="6446051"/>
            <a:ext cx="240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To-be </a:t>
            </a:r>
            <a:r>
              <a:rPr lang="it-IT" sz="1600" err="1"/>
              <a:t>proces</a:t>
            </a:r>
            <a:r>
              <a:rPr lang="it-IT" sz="1600"/>
              <a:t> model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840BB67-7848-4E47-BE0B-1D4946664069}"/>
              </a:ext>
            </a:extLst>
          </p:cNvPr>
          <p:cNvSpPr/>
          <p:nvPr/>
        </p:nvSpPr>
        <p:spPr>
          <a:xfrm>
            <a:off x="6080148" y="5595133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implementation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4F7E09-9264-7D46-A798-F183DA930740}"/>
              </a:ext>
            </a:extLst>
          </p:cNvPr>
          <p:cNvSpPr/>
          <p:nvPr/>
        </p:nvSpPr>
        <p:spPr>
          <a:xfrm>
            <a:off x="6080149" y="0"/>
            <a:ext cx="6111852" cy="6858000"/>
          </a:xfrm>
          <a:prstGeom prst="rect">
            <a:avLst/>
          </a:prstGeom>
          <a:solidFill>
            <a:srgbClr val="EEEEE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BFF5252-BBD1-4C41-A67A-46F30F69EA90}"/>
              </a:ext>
            </a:extLst>
          </p:cNvPr>
          <p:cNvSpPr/>
          <p:nvPr/>
        </p:nvSpPr>
        <p:spPr>
          <a:xfrm>
            <a:off x="5153724" y="3688077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monitoring</a:t>
            </a:r>
            <a:r>
              <a:rPr lang="it-IT" sz="1800">
                <a:solidFill>
                  <a:schemeClr val="tx1"/>
                </a:solidFill>
              </a:rPr>
              <a:t> and </a:t>
            </a:r>
            <a:r>
              <a:rPr lang="it-IT" sz="1800" err="1">
                <a:solidFill>
                  <a:schemeClr val="tx1"/>
                </a:solidFill>
              </a:rPr>
              <a:t>controlling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E29AC976-B78A-E649-8CF5-637C433BE302}"/>
              </a:ext>
            </a:extLst>
          </p:cNvPr>
          <p:cNvSpPr/>
          <p:nvPr/>
        </p:nvSpPr>
        <p:spPr>
          <a:xfrm rot="13804324">
            <a:off x="6493225" y="2821988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7C18A2-D711-E448-8BDD-6DA589423D66}"/>
              </a:ext>
            </a:extLst>
          </p:cNvPr>
          <p:cNvSpPr txBox="1"/>
          <p:nvPr/>
        </p:nvSpPr>
        <p:spPr>
          <a:xfrm>
            <a:off x="4465122" y="2524062"/>
            <a:ext cx="2172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u="sng" err="1"/>
              <a:t>Conformance</a:t>
            </a:r>
            <a:r>
              <a:rPr lang="it-IT" sz="1600" u="sng"/>
              <a:t> and performance </a:t>
            </a:r>
            <a:r>
              <a:rPr lang="it-IT" sz="1600" u="sng" err="1"/>
              <a:t>insights</a:t>
            </a:r>
            <a:endParaRPr lang="it-IT" sz="1600" u="sng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45FA6AF-FFA1-404B-9837-49E4E98ECCAF}"/>
              </a:ext>
            </a:extLst>
          </p:cNvPr>
          <p:cNvSpPr/>
          <p:nvPr/>
        </p:nvSpPr>
        <p:spPr>
          <a:xfrm>
            <a:off x="7613146" y="2271601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discovery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861C8548-F256-7C4D-AA90-FC5A432BF06A}"/>
              </a:ext>
            </a:extLst>
          </p:cNvPr>
          <p:cNvSpPr/>
          <p:nvPr/>
        </p:nvSpPr>
        <p:spPr>
          <a:xfrm rot="8089593">
            <a:off x="6547522" y="4751813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012C7E-45ED-FF47-B537-DDCFB45B5F26}"/>
              </a:ext>
            </a:extLst>
          </p:cNvPr>
          <p:cNvSpPr txBox="1"/>
          <p:nvPr/>
        </p:nvSpPr>
        <p:spPr>
          <a:xfrm>
            <a:off x="4336994" y="4638731"/>
            <a:ext cx="2188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kern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logs of executed processes</a:t>
            </a:r>
          </a:p>
          <a:p>
            <a:endParaRPr lang="it-IT" sz="1600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167A40-4C5D-C443-9255-6EAC0047870C}"/>
              </a:ext>
            </a:extLst>
          </p:cNvPr>
          <p:cNvSpPr txBox="1"/>
          <p:nvPr/>
        </p:nvSpPr>
        <p:spPr>
          <a:xfrm>
            <a:off x="5204917" y="1829141"/>
            <a:ext cx="3416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err="1"/>
              <a:t>Process</a:t>
            </a:r>
            <a:r>
              <a:rPr lang="it-IT" sz="2000" b="1"/>
              <a:t> </a:t>
            </a:r>
            <a:r>
              <a:rPr lang="it-IT" sz="2000" b="1" err="1"/>
              <a:t>Mining</a:t>
            </a:r>
            <a:r>
              <a:rPr lang="it-IT" sz="2000" b="1"/>
              <a:t> </a:t>
            </a:r>
            <a:r>
              <a:rPr lang="it-IT" sz="2000" b="1" err="1"/>
              <a:t>is</a:t>
            </a:r>
            <a:r>
              <a:rPr lang="it-IT" sz="2000" b="1"/>
              <a:t> </a:t>
            </a:r>
            <a:r>
              <a:rPr lang="it-IT" sz="2000" b="1" err="1"/>
              <a:t>here</a:t>
            </a:r>
            <a:r>
              <a:rPr lang="it-IT" sz="2000" b="1"/>
              <a:t>!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8AD47F0-1161-C94B-9357-F36A33346950}"/>
              </a:ext>
            </a:extLst>
          </p:cNvPr>
          <p:cNvSpPr/>
          <p:nvPr/>
        </p:nvSpPr>
        <p:spPr>
          <a:xfrm rot="20137297">
            <a:off x="3572606" y="1641774"/>
            <a:ext cx="5204329" cy="38939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E51783-3915-F947-820A-89B236F24574}"/>
              </a:ext>
            </a:extLst>
          </p:cNvPr>
          <p:cNvSpPr txBox="1"/>
          <p:nvPr/>
        </p:nvSpPr>
        <p:spPr>
          <a:xfrm>
            <a:off x="558139" y="2148761"/>
            <a:ext cx="28037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Mining</a:t>
            </a:r>
            <a:r>
              <a:rPr lang="it-IT" sz="1600"/>
              <a:t>:</a:t>
            </a:r>
          </a:p>
          <a:p>
            <a:endParaRPr lang="it-IT" sz="1600"/>
          </a:p>
          <a:p>
            <a:r>
              <a:rPr lang="it-IT" sz="1600"/>
              <a:t>From </a:t>
            </a:r>
            <a:r>
              <a:rPr lang="it-IT" sz="1600" err="1"/>
              <a:t>event</a:t>
            </a:r>
            <a:r>
              <a:rPr lang="it-IT" sz="1600"/>
              <a:t> </a:t>
            </a:r>
            <a:r>
              <a:rPr lang="it-IT" sz="1600" err="1"/>
              <a:t>logs</a:t>
            </a:r>
            <a:r>
              <a:rPr lang="it-IT" sz="1600"/>
              <a:t> of </a:t>
            </a:r>
            <a:r>
              <a:rPr lang="it-IT" sz="1600" err="1"/>
              <a:t>executed</a:t>
            </a:r>
            <a:r>
              <a:rPr lang="it-IT" sz="1600"/>
              <a:t> </a:t>
            </a:r>
            <a:r>
              <a:rPr lang="it-IT" sz="1600" err="1"/>
              <a:t>processes</a:t>
            </a:r>
            <a:r>
              <a:rPr lang="it-IT" sz="1600"/>
              <a:t> </a:t>
            </a:r>
          </a:p>
          <a:p>
            <a:endParaRPr lang="it-IT" sz="1600"/>
          </a:p>
          <a:p>
            <a:r>
              <a:rPr lang="it-IT" sz="1600"/>
              <a:t>To </a:t>
            </a:r>
            <a:r>
              <a:rPr lang="it-IT" sz="1600" err="1"/>
              <a:t>conformance</a:t>
            </a:r>
            <a:r>
              <a:rPr lang="it-IT" sz="1600"/>
              <a:t> and performance </a:t>
            </a:r>
            <a:r>
              <a:rPr lang="it-IT" sz="1600" err="1"/>
              <a:t>insights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420428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err="1"/>
              <a:t>When</a:t>
            </a:r>
            <a:r>
              <a:rPr lang="it-IT"/>
              <a:t>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Mining</a:t>
            </a:r>
            <a:r>
              <a:rPr lang="it-IT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C5835-C952-5D49-8C15-22C0F2B1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22" y="1693045"/>
            <a:ext cx="11627556" cy="4340954"/>
          </a:xfrm>
          <a:prstGeom prst="rect">
            <a:avLst/>
          </a:prstGeom>
        </p:spPr>
      </p:pic>
      <p:sp>
        <p:nvSpPr>
          <p:cNvPr id="9" name="Google Shape;107;p20">
            <a:extLst>
              <a:ext uri="{FF2B5EF4-FFF2-40B4-BE49-F238E27FC236}">
                <a16:creationId xmlns:a16="http://schemas.microsoft.com/office/drawing/2014/main" id="{F4CDB0E5-A8CC-EE45-8498-5B6759720529}"/>
              </a:ext>
            </a:extLst>
          </p:cNvPr>
          <p:cNvSpPr txBox="1">
            <a:spLocks/>
          </p:cNvSpPr>
          <p:nvPr/>
        </p:nvSpPr>
        <p:spPr>
          <a:xfrm>
            <a:off x="415600" y="6427002"/>
            <a:ext cx="113608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SzPts val="358"/>
              <a:buFont typeface="Arial"/>
              <a:buNone/>
            </a:pPr>
            <a:r>
              <a:rPr lang="en-GB" sz="1000" i="1">
                <a:solidFill>
                  <a:srgbClr val="222222"/>
                </a:solidFill>
                <a:highlight>
                  <a:srgbClr val="FFFFFF"/>
                </a:highlight>
              </a:rPr>
              <a:t>Process mining: a database of applications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. Technical report, HSPI </a:t>
            </a:r>
            <a:r>
              <a:rPr lang="en-GB" sz="1000" err="1">
                <a:solidFill>
                  <a:srgbClr val="222222"/>
                </a:solidFill>
                <a:highlight>
                  <a:srgbClr val="FFFFFF"/>
                </a:highlight>
              </a:rPr>
              <a:t>SpA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-Management Consulting. 2021</a:t>
            </a:r>
            <a:endParaRPr lang="en-GB" sz="10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79E132-D961-4B4F-85FF-7465D6DC0F6E}"/>
              </a:ext>
            </a:extLst>
          </p:cNvPr>
          <p:cNvSpPr/>
          <p:nvPr/>
        </p:nvSpPr>
        <p:spPr>
          <a:xfrm>
            <a:off x="4999512" y="4120740"/>
            <a:ext cx="807522" cy="22112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83C8C1-2104-864D-B1A9-7C1B1B8187DB}"/>
              </a:ext>
            </a:extLst>
          </p:cNvPr>
          <p:cNvSpPr/>
          <p:nvPr/>
        </p:nvSpPr>
        <p:spPr>
          <a:xfrm>
            <a:off x="1363684" y="3396657"/>
            <a:ext cx="624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>
                <a:solidFill>
                  <a:srgbClr val="222222"/>
                </a:solidFill>
                <a:latin typeface="Arial" panose="020B0604020202020204" pitchFamily="34" charset="0"/>
              </a:rPr>
              <a:t>Van </a:t>
            </a:r>
            <a:r>
              <a:rPr lang="it-IT" sz="1200" err="1">
                <a:solidFill>
                  <a:srgbClr val="222222"/>
                </a:solidFill>
                <a:latin typeface="Arial" panose="020B0604020202020204" pitchFamily="34" charset="0"/>
              </a:rPr>
              <a:t>Der</a:t>
            </a:r>
            <a:r>
              <a:rPr lang="it-IT" sz="120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it-IT" sz="1200" err="1">
                <a:solidFill>
                  <a:srgbClr val="222222"/>
                </a:solidFill>
                <a:latin typeface="Arial" panose="020B0604020202020204" pitchFamily="34" charset="0"/>
              </a:rPr>
              <a:t>Aalst</a:t>
            </a:r>
            <a:r>
              <a:rPr lang="it-IT" sz="120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it-IT" sz="1200" err="1">
                <a:solidFill>
                  <a:srgbClr val="222222"/>
                </a:solidFill>
                <a:latin typeface="Arial" panose="020B0604020202020204" pitchFamily="34" charset="0"/>
              </a:rPr>
              <a:t>W</a:t>
            </a:r>
            <a:r>
              <a:rPr lang="it-IT" sz="1200">
                <a:solidFill>
                  <a:srgbClr val="222222"/>
                </a:solidFill>
                <a:latin typeface="Arial" panose="020B0604020202020204" pitchFamily="34" charset="0"/>
              </a:rPr>
              <a:t>., </a:t>
            </a:r>
            <a:r>
              <a:rPr lang="it-IT" sz="1200" err="1">
                <a:solidFill>
                  <a:srgbClr val="222222"/>
                </a:solidFill>
                <a:latin typeface="Arial" panose="020B0604020202020204" pitchFamily="34" charset="0"/>
              </a:rPr>
              <a:t>Adriansyah</a:t>
            </a:r>
            <a:r>
              <a:rPr lang="it-IT" sz="1200">
                <a:solidFill>
                  <a:srgbClr val="222222"/>
                </a:solidFill>
                <a:latin typeface="Arial" panose="020B0604020202020204" pitchFamily="34" charset="0"/>
              </a:rPr>
              <a:t>, A., De </a:t>
            </a:r>
            <a:r>
              <a:rPr lang="it-IT" sz="1200" err="1">
                <a:solidFill>
                  <a:srgbClr val="222222"/>
                </a:solidFill>
                <a:latin typeface="Arial" panose="020B0604020202020204" pitchFamily="34" charset="0"/>
              </a:rPr>
              <a:t>Medeiros</a:t>
            </a:r>
            <a:r>
              <a:rPr lang="it-IT" sz="1200">
                <a:solidFill>
                  <a:srgbClr val="222222"/>
                </a:solidFill>
                <a:latin typeface="Arial" panose="020B0604020202020204" pitchFamily="34" charset="0"/>
              </a:rPr>
              <a:t>, A. K. A., Arcieri, </a:t>
            </a:r>
            <a:r>
              <a:rPr lang="it-IT" sz="1200" err="1">
                <a:solidFill>
                  <a:srgbClr val="222222"/>
                </a:solidFill>
                <a:latin typeface="Arial" panose="020B0604020202020204" pitchFamily="34" charset="0"/>
              </a:rPr>
              <a:t>F</a:t>
            </a:r>
            <a:r>
              <a:rPr lang="it-IT" sz="1200">
                <a:solidFill>
                  <a:srgbClr val="222222"/>
                </a:solidFill>
                <a:latin typeface="Arial" panose="020B0604020202020204" pitchFamily="34" charset="0"/>
              </a:rPr>
              <a:t>., </a:t>
            </a:r>
            <a:r>
              <a:rPr lang="it-IT" sz="1200" err="1">
                <a:solidFill>
                  <a:srgbClr val="222222"/>
                </a:solidFill>
                <a:latin typeface="Arial" panose="020B0604020202020204" pitchFamily="34" charset="0"/>
              </a:rPr>
              <a:t>Baier</a:t>
            </a:r>
            <a:r>
              <a:rPr lang="it-IT" sz="1200">
                <a:solidFill>
                  <a:srgbClr val="222222"/>
                </a:solidFill>
                <a:latin typeface="Arial" panose="020B0604020202020204" pitchFamily="34" charset="0"/>
              </a:rPr>
              <a:t>, T., </a:t>
            </a:r>
            <a:r>
              <a:rPr lang="it-IT" sz="1200" err="1">
                <a:solidFill>
                  <a:srgbClr val="222222"/>
                </a:solidFill>
                <a:latin typeface="Arial" panose="020B0604020202020204" pitchFamily="34" charset="0"/>
              </a:rPr>
              <a:t>Blickle</a:t>
            </a:r>
            <a:r>
              <a:rPr lang="it-IT" sz="1200">
                <a:solidFill>
                  <a:srgbClr val="222222"/>
                </a:solidFill>
                <a:latin typeface="Arial" panose="020B0604020202020204" pitchFamily="34" charset="0"/>
              </a:rPr>
              <a:t>, T., ... &amp; </a:t>
            </a:r>
            <a:r>
              <a:rPr lang="it-IT" sz="1200" err="1">
                <a:solidFill>
                  <a:srgbClr val="222222"/>
                </a:solidFill>
                <a:latin typeface="Arial" panose="020B0604020202020204" pitchFamily="34" charset="0"/>
              </a:rPr>
              <a:t>Wynn</a:t>
            </a:r>
            <a:r>
              <a:rPr lang="it-IT" sz="1200">
                <a:solidFill>
                  <a:srgbClr val="222222"/>
                </a:solidFill>
                <a:latin typeface="Arial" panose="020B0604020202020204" pitchFamily="34" charset="0"/>
              </a:rPr>
              <a:t>, M. (2011, August). </a:t>
            </a:r>
            <a:r>
              <a:rPr lang="it-IT" sz="1200" err="1">
                <a:solidFill>
                  <a:srgbClr val="222222"/>
                </a:solidFill>
                <a:latin typeface="Arial" panose="020B0604020202020204" pitchFamily="34" charset="0"/>
              </a:rPr>
              <a:t>Process</a:t>
            </a:r>
            <a:r>
              <a:rPr lang="it-IT" sz="120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it-IT" sz="1200" err="1">
                <a:solidFill>
                  <a:srgbClr val="222222"/>
                </a:solidFill>
                <a:latin typeface="Arial" panose="020B0604020202020204" pitchFamily="34" charset="0"/>
              </a:rPr>
              <a:t>mining</a:t>
            </a:r>
            <a:r>
              <a:rPr lang="it-IT" sz="1200">
                <a:solidFill>
                  <a:srgbClr val="222222"/>
                </a:solidFill>
                <a:latin typeface="Arial" panose="020B0604020202020204" pitchFamily="34" charset="0"/>
              </a:rPr>
              <a:t> manifesto. In </a:t>
            </a:r>
            <a:r>
              <a:rPr lang="it-IT" sz="1200" i="1">
                <a:solidFill>
                  <a:srgbClr val="222222"/>
                </a:solidFill>
                <a:latin typeface="Arial" panose="020B0604020202020204" pitchFamily="34" charset="0"/>
              </a:rPr>
              <a:t>International Conference on Business </a:t>
            </a:r>
            <a:r>
              <a:rPr lang="it-IT" sz="1200" i="1" err="1">
                <a:solidFill>
                  <a:srgbClr val="222222"/>
                </a:solidFill>
                <a:latin typeface="Arial" panose="020B0604020202020204" pitchFamily="34" charset="0"/>
              </a:rPr>
              <a:t>Process</a:t>
            </a:r>
            <a:r>
              <a:rPr lang="it-IT" sz="1200" i="1">
                <a:solidFill>
                  <a:srgbClr val="222222"/>
                </a:solidFill>
                <a:latin typeface="Arial" panose="020B0604020202020204" pitchFamily="34" charset="0"/>
              </a:rPr>
              <a:t> Management</a:t>
            </a:r>
            <a:r>
              <a:rPr lang="it-IT" sz="1200">
                <a:solidFill>
                  <a:srgbClr val="222222"/>
                </a:solidFill>
                <a:latin typeface="Arial" panose="020B0604020202020204" pitchFamily="34" charset="0"/>
              </a:rPr>
              <a:t> (pp. 169-194). </a:t>
            </a:r>
            <a:r>
              <a:rPr lang="it-IT" sz="1200" err="1">
                <a:solidFill>
                  <a:srgbClr val="222222"/>
                </a:solidFill>
                <a:latin typeface="Arial" panose="020B0604020202020204" pitchFamily="34" charset="0"/>
              </a:rPr>
              <a:t>Springer</a:t>
            </a:r>
            <a:r>
              <a:rPr lang="it-IT" sz="120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it-IT" sz="1200" err="1">
                <a:solidFill>
                  <a:srgbClr val="222222"/>
                </a:solidFill>
                <a:latin typeface="Arial" panose="020B0604020202020204" pitchFamily="34" charset="0"/>
              </a:rPr>
              <a:t>Berlin</a:t>
            </a:r>
            <a:r>
              <a:rPr lang="it-IT" sz="1200">
                <a:solidFill>
                  <a:srgbClr val="222222"/>
                </a:solidFill>
                <a:latin typeface="Arial" panose="020B0604020202020204" pitchFamily="34" charset="0"/>
              </a:rPr>
              <a:t>, Heidelberg.</a:t>
            </a:r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209529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415600" y="6427002"/>
            <a:ext cx="11360800" cy="3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600"/>
              </a:spcAft>
              <a:buSzPts val="358"/>
              <a:buNone/>
            </a:pPr>
            <a:r>
              <a:rPr lang="en-GB" sz="1000" i="1">
                <a:solidFill>
                  <a:srgbClr val="222222"/>
                </a:solidFill>
                <a:highlight>
                  <a:srgbClr val="FFFFFF"/>
                </a:highlight>
              </a:rPr>
              <a:t>Process mining: a database of applications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. Technical report, HSPI </a:t>
            </a:r>
            <a:r>
              <a:rPr lang="en-GB" sz="1000" err="1">
                <a:solidFill>
                  <a:srgbClr val="222222"/>
                </a:solidFill>
                <a:highlight>
                  <a:srgbClr val="FFFFFF"/>
                </a:highlight>
              </a:rPr>
              <a:t>SpA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-Management Consulting. 2021</a:t>
            </a:r>
            <a:endParaRPr sz="10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B51AC9-405A-D24F-9DCE-380917D2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>
            <a:normAutofit/>
          </a:bodyPr>
          <a:lstStyle/>
          <a:p>
            <a:r>
              <a:rPr lang="it-IT" err="1"/>
              <a:t>Where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Mining</a:t>
            </a:r>
            <a:r>
              <a:rPr lang="it-IT"/>
              <a:t> </a:t>
            </a:r>
            <a:r>
              <a:rPr lang="it-IT" err="1"/>
              <a:t>done</a:t>
            </a:r>
            <a:r>
              <a:rPr lang="it-IT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C46E3-9F53-0D4A-82BB-469C992F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261" y="1221421"/>
            <a:ext cx="8805472" cy="526495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415600" y="6427002"/>
            <a:ext cx="11360800" cy="3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600"/>
              </a:spcAft>
              <a:buSzPts val="358"/>
              <a:buNone/>
            </a:pPr>
            <a:r>
              <a:rPr lang="en-GB" sz="1367" i="1">
                <a:solidFill>
                  <a:srgbClr val="222222"/>
                </a:solidFill>
                <a:highlight>
                  <a:srgbClr val="FFFFFF"/>
                </a:highlight>
              </a:rPr>
              <a:t>Process mining: a database of applications</a:t>
            </a:r>
            <a:r>
              <a:rPr lang="en-GB" sz="1367">
                <a:solidFill>
                  <a:srgbClr val="222222"/>
                </a:solidFill>
                <a:highlight>
                  <a:srgbClr val="FFFFFF"/>
                </a:highlight>
              </a:rPr>
              <a:t>. Technical report, HSPI </a:t>
            </a:r>
            <a:r>
              <a:rPr lang="en-GB" sz="1367" err="1">
                <a:solidFill>
                  <a:srgbClr val="222222"/>
                </a:solidFill>
                <a:highlight>
                  <a:srgbClr val="FFFFFF"/>
                </a:highlight>
              </a:rPr>
              <a:t>SpA</a:t>
            </a:r>
            <a:r>
              <a:rPr lang="en-GB" sz="1367">
                <a:solidFill>
                  <a:srgbClr val="222222"/>
                </a:solidFill>
                <a:highlight>
                  <a:srgbClr val="FFFFFF"/>
                </a:highlight>
              </a:rPr>
              <a:t>-Management Consulting. 2021</a:t>
            </a:r>
            <a:endParaRPr sz="1713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B51AC9-405A-D24F-9DCE-380917D2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>
            <a:normAutofit/>
          </a:bodyPr>
          <a:lstStyle/>
          <a:p>
            <a:r>
              <a:rPr lang="it-IT" err="1"/>
              <a:t>Where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Mining</a:t>
            </a:r>
            <a:r>
              <a:rPr lang="it-IT"/>
              <a:t> </a:t>
            </a:r>
            <a:r>
              <a:rPr lang="it-IT" err="1"/>
              <a:t>done</a:t>
            </a:r>
            <a:r>
              <a:rPr lang="it-IT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D7045A-4193-CD43-A1F7-BD39DDE80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78" y="1155665"/>
            <a:ext cx="10724444" cy="527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20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415600" y="6427002"/>
            <a:ext cx="11360800" cy="3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600"/>
              </a:spcAft>
              <a:buSzPts val="358"/>
              <a:buNone/>
            </a:pPr>
            <a:r>
              <a:rPr lang="en-GB" sz="1367" i="1">
                <a:solidFill>
                  <a:srgbClr val="222222"/>
                </a:solidFill>
                <a:highlight>
                  <a:srgbClr val="FFFFFF"/>
                </a:highlight>
              </a:rPr>
              <a:t>Process mining: a database of applications</a:t>
            </a:r>
            <a:r>
              <a:rPr lang="en-GB" sz="1367">
                <a:solidFill>
                  <a:srgbClr val="222222"/>
                </a:solidFill>
                <a:highlight>
                  <a:srgbClr val="FFFFFF"/>
                </a:highlight>
              </a:rPr>
              <a:t>. Technical report, HSPI </a:t>
            </a:r>
            <a:r>
              <a:rPr lang="en-GB" sz="1367" err="1">
                <a:solidFill>
                  <a:srgbClr val="222222"/>
                </a:solidFill>
                <a:highlight>
                  <a:srgbClr val="FFFFFF"/>
                </a:highlight>
              </a:rPr>
              <a:t>SpA</a:t>
            </a:r>
            <a:r>
              <a:rPr lang="en-GB" sz="1367">
                <a:solidFill>
                  <a:srgbClr val="222222"/>
                </a:solidFill>
                <a:highlight>
                  <a:srgbClr val="FFFFFF"/>
                </a:highlight>
              </a:rPr>
              <a:t>-Management Consulting. 2020</a:t>
            </a:r>
            <a:endParaRPr sz="1713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B51AC9-405A-D24F-9DCE-380917D2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>
            <a:normAutofit/>
          </a:bodyPr>
          <a:lstStyle/>
          <a:p>
            <a:r>
              <a:rPr lang="it-IT" err="1"/>
              <a:t>Who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using</a:t>
            </a:r>
            <a:r>
              <a:rPr lang="it-IT"/>
              <a:t>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Mining</a:t>
            </a:r>
            <a:r>
              <a:rPr lang="it-IT"/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57A87F-6959-D142-BB21-5E4FA9767C31}"/>
              </a:ext>
            </a:extLst>
          </p:cNvPr>
          <p:cNvSpPr txBox="1"/>
          <p:nvPr/>
        </p:nvSpPr>
        <p:spPr>
          <a:xfrm>
            <a:off x="415600" y="3942605"/>
            <a:ext cx="105122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u="sng"/>
              <a:t>Waste Management </a:t>
            </a:r>
            <a:r>
              <a:rPr lang="it-IT" sz="1600"/>
              <a:t>(France) Procure to </a:t>
            </a:r>
            <a:r>
              <a:rPr lang="it-IT" sz="1600" err="1"/>
              <a:t>Pay</a:t>
            </a:r>
            <a:r>
              <a:rPr lang="it-IT" sz="1600"/>
              <a:t> (P2P)</a:t>
            </a:r>
          </a:p>
          <a:p>
            <a:endParaRPr lang="it-IT" sz="1600"/>
          </a:p>
          <a:p>
            <a:r>
              <a:rPr lang="it-IT" sz="1600" err="1"/>
              <a:t>Goals</a:t>
            </a:r>
            <a:r>
              <a:rPr lang="it-IT" sz="1600"/>
              <a:t>: </a:t>
            </a:r>
            <a:r>
              <a:rPr lang="it-IT" sz="1600" err="1"/>
              <a:t>Ensure</a:t>
            </a:r>
            <a:r>
              <a:rPr lang="it-IT" sz="1600"/>
              <a:t> </a:t>
            </a:r>
            <a:r>
              <a:rPr lang="it-IT" sz="1600" err="1"/>
              <a:t>that</a:t>
            </a:r>
            <a:r>
              <a:rPr lang="it-IT" sz="1600"/>
              <a:t> </a:t>
            </a:r>
            <a:r>
              <a:rPr lang="it-IT" sz="1600" err="1"/>
              <a:t>suppliers</a:t>
            </a:r>
            <a:r>
              <a:rPr lang="it-IT" sz="1600"/>
              <a:t> are </a:t>
            </a:r>
            <a:r>
              <a:rPr lang="it-IT" sz="1600" err="1"/>
              <a:t>paid</a:t>
            </a:r>
            <a:r>
              <a:rPr lang="it-IT" sz="1600"/>
              <a:t> </a:t>
            </a:r>
            <a:r>
              <a:rPr lang="it-IT" sz="1600" err="1"/>
              <a:t>within</a:t>
            </a:r>
            <a:r>
              <a:rPr lang="it-IT" sz="1600"/>
              <a:t> a </a:t>
            </a:r>
            <a:r>
              <a:rPr lang="it-IT" sz="1600" err="1"/>
              <a:t>reasonable</a:t>
            </a:r>
            <a:r>
              <a:rPr lang="it-IT" sz="1600"/>
              <a:t> </a:t>
            </a:r>
            <a:r>
              <a:rPr lang="it-IT" sz="1600" err="1"/>
              <a:t>period</a:t>
            </a:r>
            <a:r>
              <a:rPr lang="it-IT" sz="1600"/>
              <a:t> </a:t>
            </a:r>
            <a:r>
              <a:rPr lang="it-IT" sz="1600" err="1"/>
              <a:t>based</a:t>
            </a:r>
            <a:r>
              <a:rPr lang="it-IT" sz="1600"/>
              <a:t> on the </a:t>
            </a:r>
            <a:r>
              <a:rPr lang="it-IT" sz="1600" err="1"/>
              <a:t>Sapin</a:t>
            </a:r>
            <a:r>
              <a:rPr lang="it-IT" sz="1600"/>
              <a:t> </a:t>
            </a:r>
            <a:r>
              <a:rPr lang="it-IT" sz="1600" err="1"/>
              <a:t>regulation</a:t>
            </a:r>
            <a:r>
              <a:rPr lang="it-IT" sz="1600"/>
              <a:t> in France. </a:t>
            </a:r>
            <a:r>
              <a:rPr lang="it-IT" sz="1600" err="1"/>
              <a:t>If</a:t>
            </a:r>
            <a:r>
              <a:rPr lang="it-IT" sz="1600"/>
              <a:t> </a:t>
            </a:r>
            <a:r>
              <a:rPr lang="it-IT" sz="1600" err="1"/>
              <a:t>this</a:t>
            </a:r>
            <a:r>
              <a:rPr lang="it-IT" sz="1600"/>
              <a:t> </a:t>
            </a:r>
            <a:r>
              <a:rPr lang="it-IT" sz="1600" err="1"/>
              <a:t>regulation</a:t>
            </a:r>
            <a:r>
              <a:rPr lang="it-IT" sz="1600"/>
              <a:t> </a:t>
            </a:r>
            <a:r>
              <a:rPr lang="it-IT" sz="1600" err="1"/>
              <a:t>is</a:t>
            </a:r>
            <a:r>
              <a:rPr lang="it-IT" sz="1600"/>
              <a:t> </a:t>
            </a:r>
            <a:r>
              <a:rPr lang="it-IT" sz="1600" err="1"/>
              <a:t>not</a:t>
            </a:r>
            <a:r>
              <a:rPr lang="it-IT" sz="1600"/>
              <a:t> </a:t>
            </a:r>
            <a:r>
              <a:rPr lang="it-IT" sz="1600" err="1"/>
              <a:t>respected</a:t>
            </a:r>
            <a:r>
              <a:rPr lang="it-IT" sz="1600"/>
              <a:t>, high </a:t>
            </a:r>
            <a:r>
              <a:rPr lang="it-IT" sz="1600" err="1"/>
              <a:t>penalties</a:t>
            </a:r>
            <a:r>
              <a:rPr lang="it-IT" sz="1600"/>
              <a:t> </a:t>
            </a:r>
            <a:r>
              <a:rPr lang="it-IT" sz="1600" err="1"/>
              <a:t>have</a:t>
            </a:r>
            <a:r>
              <a:rPr lang="it-IT" sz="1600"/>
              <a:t> to be </a:t>
            </a:r>
            <a:r>
              <a:rPr lang="it-IT" sz="1600" err="1"/>
              <a:t>paid</a:t>
            </a:r>
            <a:r>
              <a:rPr lang="it-IT" sz="1600"/>
              <a:t>. To </a:t>
            </a:r>
            <a:r>
              <a:rPr lang="it-IT" sz="1600" err="1"/>
              <a:t>avoid</a:t>
            </a:r>
            <a:r>
              <a:rPr lang="it-IT" sz="1600"/>
              <a:t> </a:t>
            </a:r>
            <a:r>
              <a:rPr lang="it-IT" sz="1600" err="1"/>
              <a:t>this</a:t>
            </a:r>
            <a:r>
              <a:rPr lang="it-IT" sz="1600"/>
              <a:t> </a:t>
            </a:r>
            <a:r>
              <a:rPr lang="it-IT" sz="1600" err="1"/>
              <a:t>kind</a:t>
            </a:r>
            <a:r>
              <a:rPr lang="it-IT" sz="1600"/>
              <a:t> of </a:t>
            </a:r>
            <a:r>
              <a:rPr lang="it-IT" sz="1600" err="1"/>
              <a:t>financial</a:t>
            </a:r>
            <a:r>
              <a:rPr lang="it-IT" sz="1600"/>
              <a:t> </a:t>
            </a:r>
            <a:r>
              <a:rPr lang="it-IT" sz="1600" err="1"/>
              <a:t>risks</a:t>
            </a:r>
            <a:r>
              <a:rPr lang="it-IT" sz="1600"/>
              <a:t>, </a:t>
            </a:r>
            <a:r>
              <a:rPr lang="it-IT" sz="1600" err="1"/>
              <a:t>it</a:t>
            </a:r>
            <a:r>
              <a:rPr lang="it-IT" sz="1600"/>
              <a:t> </a:t>
            </a:r>
            <a:r>
              <a:rPr lang="it-IT" sz="1600" err="1"/>
              <a:t>is</a:t>
            </a:r>
            <a:r>
              <a:rPr lang="it-IT" sz="1600"/>
              <a:t> </a:t>
            </a:r>
            <a:r>
              <a:rPr lang="it-IT" sz="1600" err="1"/>
              <a:t>necessary</a:t>
            </a:r>
            <a:r>
              <a:rPr lang="it-IT" sz="1600"/>
              <a:t> to </a:t>
            </a:r>
            <a:r>
              <a:rPr lang="it-IT" sz="1600" err="1"/>
              <a:t>identify</a:t>
            </a:r>
            <a:r>
              <a:rPr lang="it-IT" sz="1600"/>
              <a:t> </a:t>
            </a:r>
            <a:r>
              <a:rPr lang="it-IT" sz="1600" err="1"/>
              <a:t>where</a:t>
            </a:r>
            <a:r>
              <a:rPr lang="it-IT" sz="1600"/>
              <a:t> P2P </a:t>
            </a:r>
            <a:r>
              <a:rPr lang="it-IT" sz="1600" err="1"/>
              <a:t>loses</a:t>
            </a:r>
            <a:r>
              <a:rPr lang="it-IT" sz="1600"/>
              <a:t> time (late </a:t>
            </a:r>
            <a:r>
              <a:rPr lang="it-IT" sz="1600" err="1"/>
              <a:t>payments</a:t>
            </a:r>
            <a:r>
              <a:rPr lang="it-IT" sz="1600"/>
              <a:t>) and </a:t>
            </a:r>
            <a:r>
              <a:rPr lang="it-IT" sz="1600" err="1"/>
              <a:t>low</a:t>
            </a:r>
            <a:r>
              <a:rPr lang="it-IT" sz="1600"/>
              <a:t> </a:t>
            </a:r>
            <a:r>
              <a:rPr lang="it-IT" sz="1600" err="1"/>
              <a:t>automation</a:t>
            </a:r>
            <a:r>
              <a:rPr lang="it-IT" sz="1600"/>
              <a:t> </a:t>
            </a:r>
          </a:p>
          <a:p>
            <a:endParaRPr lang="it-IT" sz="1600"/>
          </a:p>
          <a:p>
            <a:r>
              <a:rPr lang="it-IT" sz="1600" err="1"/>
              <a:t>They</a:t>
            </a:r>
            <a:r>
              <a:rPr lang="it-IT" sz="1600"/>
              <a:t> use </a:t>
            </a:r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mining</a:t>
            </a:r>
            <a:r>
              <a:rPr lang="it-IT" sz="1600"/>
              <a:t> to </a:t>
            </a:r>
            <a:r>
              <a:rPr lang="it-IT" sz="1600" err="1"/>
              <a:t>discover</a:t>
            </a:r>
            <a:r>
              <a:rPr lang="it-IT" sz="1600"/>
              <a:t> </a:t>
            </a:r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violation</a:t>
            </a:r>
            <a:r>
              <a:rPr lang="it-IT" sz="1600"/>
              <a:t> </a:t>
            </a:r>
            <a:r>
              <a:rPr lang="it-IT" sz="1600" err="1"/>
              <a:t>regarding</a:t>
            </a:r>
            <a:r>
              <a:rPr lang="it-IT" sz="1600"/>
              <a:t> P2P and accounts </a:t>
            </a:r>
            <a:r>
              <a:rPr lang="it-IT" sz="1600" err="1"/>
              <a:t>payables</a:t>
            </a:r>
            <a:r>
              <a:rPr lang="it-IT" sz="1600"/>
              <a:t>, </a:t>
            </a:r>
            <a:r>
              <a:rPr lang="it-IT" sz="1600" err="1"/>
              <a:t>discover</a:t>
            </a:r>
            <a:r>
              <a:rPr lang="it-IT" sz="1600"/>
              <a:t> non </a:t>
            </a:r>
            <a:r>
              <a:rPr lang="it-IT" sz="1600" err="1"/>
              <a:t>complaint</a:t>
            </a:r>
            <a:r>
              <a:rPr lang="it-IT" sz="1600"/>
              <a:t> </a:t>
            </a:r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behaviors</a:t>
            </a:r>
            <a:r>
              <a:rPr lang="it-IT" sz="1600"/>
              <a:t> with the help of </a:t>
            </a:r>
            <a:r>
              <a:rPr lang="it-IT" sz="1600" err="1"/>
              <a:t>conformance</a:t>
            </a:r>
            <a:r>
              <a:rPr lang="it-IT" sz="1600"/>
              <a:t> </a:t>
            </a:r>
            <a:r>
              <a:rPr lang="it-IT" sz="1600" err="1"/>
              <a:t>check</a:t>
            </a:r>
            <a:r>
              <a:rPr lang="it-IT" sz="1600"/>
              <a:t> and monitor P2P and </a:t>
            </a:r>
            <a:r>
              <a:rPr lang="it-IT" sz="1600" err="1"/>
              <a:t>payment</a:t>
            </a:r>
            <a:r>
              <a:rPr lang="it-IT" sz="1600"/>
              <a:t> </a:t>
            </a:r>
            <a:r>
              <a:rPr lang="it-IT" sz="1600" err="1"/>
              <a:t>related</a:t>
            </a:r>
            <a:r>
              <a:rPr lang="it-IT" sz="1600"/>
              <a:t> </a:t>
            </a:r>
            <a:r>
              <a:rPr lang="it-IT" sz="1600" err="1"/>
              <a:t>issues</a:t>
            </a:r>
            <a:endParaRPr lang="it-IT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C171D-81E1-484F-B1A7-9DCC59697B3E}"/>
              </a:ext>
            </a:extLst>
          </p:cNvPr>
          <p:cNvSpPr txBox="1"/>
          <p:nvPr/>
        </p:nvSpPr>
        <p:spPr>
          <a:xfrm>
            <a:off x="415600" y="1738859"/>
            <a:ext cx="1177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u="sng"/>
              <a:t>Automotive</a:t>
            </a:r>
            <a:r>
              <a:rPr lang="it-IT" sz="1600"/>
              <a:t> &amp; </a:t>
            </a:r>
            <a:r>
              <a:rPr lang="it-IT" sz="1600" err="1"/>
              <a:t>Parts</a:t>
            </a:r>
            <a:r>
              <a:rPr lang="it-IT" sz="1600"/>
              <a:t> (</a:t>
            </a:r>
            <a:r>
              <a:rPr lang="it-IT" sz="1600" err="1"/>
              <a:t>Italy</a:t>
            </a:r>
            <a:r>
              <a:rPr lang="it-IT" sz="1600"/>
              <a:t>) Accounts </a:t>
            </a:r>
            <a:r>
              <a:rPr lang="it-IT" sz="1600" err="1"/>
              <a:t>Payble</a:t>
            </a:r>
            <a:r>
              <a:rPr lang="it-IT" sz="1600"/>
              <a:t> </a:t>
            </a:r>
          </a:p>
          <a:p>
            <a:endParaRPr lang="it-IT" sz="1600"/>
          </a:p>
          <a:p>
            <a:r>
              <a:rPr lang="it-IT" sz="1600" err="1"/>
              <a:t>Goals</a:t>
            </a:r>
            <a:r>
              <a:rPr lang="it-IT" sz="1600"/>
              <a:t>: Monitor Account Management </a:t>
            </a:r>
            <a:r>
              <a:rPr lang="it-IT" sz="1600" err="1"/>
              <a:t>dynamics</a:t>
            </a:r>
            <a:r>
              <a:rPr lang="it-IT" sz="1600"/>
              <a:t>; </a:t>
            </a:r>
            <a:r>
              <a:rPr lang="it-IT" sz="1600" err="1"/>
              <a:t>Discover</a:t>
            </a:r>
            <a:r>
              <a:rPr lang="it-IT" sz="1600"/>
              <a:t> and </a:t>
            </a:r>
            <a:r>
              <a:rPr lang="it-IT" sz="1600" err="1"/>
              <a:t>analyze</a:t>
            </a:r>
            <a:r>
              <a:rPr lang="it-IT" sz="1600"/>
              <a:t> </a:t>
            </a:r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inefficiencies</a:t>
            </a:r>
            <a:r>
              <a:rPr lang="it-IT" sz="1600"/>
              <a:t>; Reduce </a:t>
            </a:r>
            <a:r>
              <a:rPr lang="it-IT" sz="1600" err="1"/>
              <a:t>invoice</a:t>
            </a:r>
            <a:r>
              <a:rPr lang="it-IT" sz="1600"/>
              <a:t> processing time, by </a:t>
            </a:r>
            <a:r>
              <a:rPr lang="it-IT" sz="1600" err="1"/>
              <a:t>reducing</a:t>
            </a:r>
            <a:r>
              <a:rPr lang="it-IT" sz="1600"/>
              <a:t> the </a:t>
            </a:r>
            <a:r>
              <a:rPr lang="it-IT" sz="1600" err="1"/>
              <a:t>inefficient</a:t>
            </a:r>
            <a:r>
              <a:rPr lang="it-IT" sz="1600"/>
              <a:t> </a:t>
            </a:r>
            <a:r>
              <a:rPr lang="it-IT" sz="1600" err="1"/>
              <a:t>activities</a:t>
            </a:r>
            <a:r>
              <a:rPr lang="it-IT" sz="1600"/>
              <a:t>; </a:t>
            </a:r>
            <a:r>
              <a:rPr lang="it-IT" sz="1600" err="1"/>
              <a:t>Analyze</a:t>
            </a:r>
            <a:r>
              <a:rPr lang="it-IT" sz="1600"/>
              <a:t> and Monitor the </a:t>
            </a:r>
            <a:r>
              <a:rPr lang="it-IT" sz="1600" err="1"/>
              <a:t>payment</a:t>
            </a:r>
            <a:r>
              <a:rPr lang="it-IT" sz="1600"/>
              <a:t> </a:t>
            </a:r>
            <a:r>
              <a:rPr lang="it-IT" sz="1600" err="1"/>
              <a:t>behavior</a:t>
            </a:r>
            <a:r>
              <a:rPr lang="it-IT" sz="1600"/>
              <a:t>. </a:t>
            </a:r>
          </a:p>
          <a:p>
            <a:endParaRPr lang="it-IT" sz="1600"/>
          </a:p>
          <a:p>
            <a:r>
              <a:rPr lang="it-IT" sz="1600" err="1"/>
              <a:t>Results</a:t>
            </a:r>
            <a:r>
              <a:rPr lang="it-IT" sz="1600"/>
              <a:t>: </a:t>
            </a:r>
            <a:r>
              <a:rPr lang="it-IT" sz="1600" err="1"/>
              <a:t>Exposed</a:t>
            </a:r>
            <a:r>
              <a:rPr lang="it-IT" sz="1600"/>
              <a:t> the </a:t>
            </a:r>
            <a:r>
              <a:rPr lang="it-IT" sz="1600" err="1"/>
              <a:t>critical</a:t>
            </a:r>
            <a:r>
              <a:rPr lang="it-IT" sz="1600"/>
              <a:t> </a:t>
            </a:r>
            <a:r>
              <a:rPr lang="it-IT" sz="1600" err="1"/>
              <a:t>suppliers</a:t>
            </a:r>
            <a:r>
              <a:rPr lang="it-IT" sz="1600"/>
              <a:t> relative to the processing time; </a:t>
            </a:r>
            <a:r>
              <a:rPr lang="it-IT" sz="1600" err="1"/>
              <a:t>Identified</a:t>
            </a:r>
            <a:r>
              <a:rPr lang="it-IT" sz="1600"/>
              <a:t> </a:t>
            </a:r>
            <a:r>
              <a:rPr lang="it-IT" sz="1600" err="1"/>
              <a:t>all</a:t>
            </a:r>
            <a:r>
              <a:rPr lang="it-IT" sz="1600"/>
              <a:t> </a:t>
            </a:r>
            <a:r>
              <a:rPr lang="it-IT" sz="1600" err="1"/>
              <a:t>inefficient</a:t>
            </a:r>
            <a:r>
              <a:rPr lang="it-IT" sz="1600"/>
              <a:t> </a:t>
            </a:r>
            <a:r>
              <a:rPr lang="it-IT" sz="1600" err="1"/>
              <a:t>activities</a:t>
            </a:r>
            <a:r>
              <a:rPr lang="it-IT" sz="1600"/>
              <a:t> and </a:t>
            </a:r>
            <a:r>
              <a:rPr lang="it-IT" sz="1600" err="1"/>
              <a:t>bottlenecks</a:t>
            </a:r>
            <a:r>
              <a:rPr lang="it-IT" sz="1600"/>
              <a:t>; </a:t>
            </a:r>
            <a:r>
              <a:rPr lang="it-IT" sz="1600" err="1"/>
              <a:t>Implemented</a:t>
            </a:r>
            <a:r>
              <a:rPr lang="it-IT" sz="1600"/>
              <a:t> the </a:t>
            </a:r>
            <a:r>
              <a:rPr lang="it-IT" sz="1600" err="1"/>
              <a:t>continuous</a:t>
            </a:r>
            <a:r>
              <a:rPr lang="it-IT" sz="1600"/>
              <a:t> </a:t>
            </a:r>
            <a:r>
              <a:rPr lang="it-IT" sz="1600" err="1"/>
              <a:t>monitoring</a:t>
            </a:r>
            <a:r>
              <a:rPr lang="it-IT" sz="1600"/>
              <a:t> of the account </a:t>
            </a:r>
            <a:r>
              <a:rPr lang="it-IT" sz="1600" err="1"/>
              <a:t>payable</a:t>
            </a:r>
            <a:r>
              <a:rPr lang="it-IT" sz="1600"/>
              <a:t> </a:t>
            </a:r>
            <a:r>
              <a:rPr lang="it-IT" sz="1600" err="1"/>
              <a:t>process</a:t>
            </a:r>
            <a:r>
              <a:rPr lang="it-IT" sz="160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2B133-A28C-5C43-A61C-73A6D48EE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89" y="1476763"/>
            <a:ext cx="636650" cy="636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5D808-702E-E346-83A2-707A8C91E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7830" y="4671020"/>
            <a:ext cx="882072" cy="88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6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415600" y="6427002"/>
            <a:ext cx="11360800" cy="3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600"/>
              </a:spcAft>
              <a:buSzPts val="358"/>
              <a:buNone/>
            </a:pPr>
            <a:r>
              <a:rPr lang="en-GB" sz="1367" i="1">
                <a:solidFill>
                  <a:srgbClr val="222222"/>
                </a:solidFill>
                <a:highlight>
                  <a:srgbClr val="FFFFFF"/>
                </a:highlight>
              </a:rPr>
              <a:t>Process mining: a database of applications</a:t>
            </a:r>
            <a:r>
              <a:rPr lang="en-GB" sz="1367">
                <a:solidFill>
                  <a:srgbClr val="222222"/>
                </a:solidFill>
                <a:highlight>
                  <a:srgbClr val="FFFFFF"/>
                </a:highlight>
              </a:rPr>
              <a:t>. Technical report, HSPI </a:t>
            </a:r>
            <a:r>
              <a:rPr lang="en-GB" sz="1367" err="1">
                <a:solidFill>
                  <a:srgbClr val="222222"/>
                </a:solidFill>
                <a:highlight>
                  <a:srgbClr val="FFFFFF"/>
                </a:highlight>
              </a:rPr>
              <a:t>SpA</a:t>
            </a:r>
            <a:r>
              <a:rPr lang="en-GB" sz="1367">
                <a:solidFill>
                  <a:srgbClr val="222222"/>
                </a:solidFill>
                <a:highlight>
                  <a:srgbClr val="FFFFFF"/>
                </a:highlight>
              </a:rPr>
              <a:t>-Management Consulting. 2020</a:t>
            </a:r>
            <a:endParaRPr sz="1713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B51AC9-405A-D24F-9DCE-380917D2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>
            <a:normAutofit/>
          </a:bodyPr>
          <a:lstStyle/>
          <a:p>
            <a:r>
              <a:rPr lang="it-IT" err="1"/>
              <a:t>Who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using</a:t>
            </a:r>
            <a:r>
              <a:rPr lang="it-IT"/>
              <a:t>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Mining</a:t>
            </a:r>
            <a:r>
              <a:rPr lang="it-IT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C171D-81E1-484F-B1A7-9DCC59697B3E}"/>
              </a:ext>
            </a:extLst>
          </p:cNvPr>
          <p:cNvSpPr txBox="1"/>
          <p:nvPr/>
        </p:nvSpPr>
        <p:spPr>
          <a:xfrm>
            <a:off x="415600" y="1455489"/>
            <a:ext cx="11776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u="sng"/>
              <a:t>Healthcare</a:t>
            </a:r>
            <a:r>
              <a:rPr lang="it-IT" sz="1600"/>
              <a:t> </a:t>
            </a:r>
            <a:r>
              <a:rPr lang="it-IT" sz="1600" err="1"/>
              <a:t>Facilities</a:t>
            </a:r>
            <a:r>
              <a:rPr lang="it-IT" sz="1600"/>
              <a:t>, Services &amp; </a:t>
            </a:r>
            <a:r>
              <a:rPr lang="it-IT" sz="1600" err="1"/>
              <a:t>Equipment</a:t>
            </a:r>
            <a:r>
              <a:rPr lang="it-IT" sz="1600"/>
              <a:t> UW </a:t>
            </a:r>
            <a:r>
              <a:rPr lang="it-IT" sz="1600" err="1"/>
              <a:t>Health</a:t>
            </a:r>
            <a:r>
              <a:rPr lang="it-IT" sz="1600"/>
              <a:t> (</a:t>
            </a:r>
            <a:r>
              <a:rPr lang="it-IT" sz="1600" err="1"/>
              <a:t>United</a:t>
            </a:r>
            <a:r>
              <a:rPr lang="it-IT" sz="1600"/>
              <a:t> </a:t>
            </a:r>
            <a:r>
              <a:rPr lang="it-IT" sz="1600" err="1"/>
              <a:t>States</a:t>
            </a:r>
            <a:r>
              <a:rPr lang="it-IT" sz="1600"/>
              <a:t>)</a:t>
            </a:r>
          </a:p>
          <a:p>
            <a:r>
              <a:rPr lang="it-IT" sz="1600"/>
              <a:t> </a:t>
            </a:r>
          </a:p>
          <a:p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improvement</a:t>
            </a:r>
            <a:r>
              <a:rPr lang="it-IT" sz="1600"/>
              <a:t>, </a:t>
            </a:r>
            <a:r>
              <a:rPr lang="it-IT" sz="1600" err="1"/>
              <a:t>decision</a:t>
            </a:r>
            <a:r>
              <a:rPr lang="it-IT" sz="1600"/>
              <a:t> </a:t>
            </a:r>
            <a:r>
              <a:rPr lang="it-IT" sz="1600" err="1"/>
              <a:t>support</a:t>
            </a:r>
            <a:r>
              <a:rPr lang="it-IT" sz="1600"/>
              <a:t> UW </a:t>
            </a:r>
            <a:r>
              <a:rPr lang="it-IT" sz="1600" err="1"/>
              <a:t>Health</a:t>
            </a:r>
            <a:r>
              <a:rPr lang="it-IT" sz="1600"/>
              <a:t> </a:t>
            </a:r>
            <a:r>
              <a:rPr lang="it-IT" sz="1600" err="1"/>
              <a:t>is</a:t>
            </a:r>
            <a:r>
              <a:rPr lang="it-IT" sz="1600"/>
              <a:t> a large </a:t>
            </a:r>
            <a:r>
              <a:rPr lang="it-IT" sz="1600" err="1"/>
              <a:t>academic</a:t>
            </a:r>
            <a:r>
              <a:rPr lang="it-IT" sz="1600"/>
              <a:t> </a:t>
            </a:r>
            <a:r>
              <a:rPr lang="it-IT" sz="1600" err="1"/>
              <a:t>medical</a:t>
            </a:r>
            <a:r>
              <a:rPr lang="it-IT" sz="1600"/>
              <a:t> center </a:t>
            </a:r>
            <a:r>
              <a:rPr lang="it-IT" sz="1600" err="1"/>
              <a:t>associated</a:t>
            </a:r>
            <a:r>
              <a:rPr lang="it-IT" sz="1600"/>
              <a:t> with the </a:t>
            </a:r>
            <a:r>
              <a:rPr lang="it-IT" sz="1600" err="1"/>
              <a:t>University</a:t>
            </a:r>
            <a:r>
              <a:rPr lang="it-IT" sz="1600"/>
              <a:t> of Wisconsin-Madison </a:t>
            </a:r>
            <a:r>
              <a:rPr lang="it-IT" sz="1600" err="1"/>
              <a:t>located</a:t>
            </a:r>
            <a:r>
              <a:rPr lang="it-IT" sz="1600"/>
              <a:t> in </a:t>
            </a:r>
            <a:r>
              <a:rPr lang="it-IT" sz="1600" err="1"/>
              <a:t>Midwestern</a:t>
            </a:r>
            <a:r>
              <a:rPr lang="it-IT" sz="1600"/>
              <a:t> </a:t>
            </a:r>
            <a:r>
              <a:rPr lang="it-IT" sz="1600" err="1"/>
              <a:t>United</a:t>
            </a:r>
            <a:r>
              <a:rPr lang="it-IT" sz="1600"/>
              <a:t> </a:t>
            </a:r>
            <a:r>
              <a:rPr lang="it-IT" sz="1600" err="1"/>
              <a:t>States</a:t>
            </a:r>
            <a:r>
              <a:rPr lang="it-IT" sz="1600"/>
              <a:t>. More </a:t>
            </a:r>
            <a:r>
              <a:rPr lang="it-IT" sz="1600" err="1"/>
              <a:t>than</a:t>
            </a:r>
            <a:r>
              <a:rPr lang="it-IT" sz="1600"/>
              <a:t> 600,000 </a:t>
            </a:r>
            <a:r>
              <a:rPr lang="it-IT" sz="1600" err="1"/>
              <a:t>patients</a:t>
            </a:r>
            <a:r>
              <a:rPr lang="it-IT" sz="1600"/>
              <a:t> are </a:t>
            </a:r>
            <a:r>
              <a:rPr lang="it-IT" sz="1600" err="1"/>
              <a:t>served</a:t>
            </a:r>
            <a:r>
              <a:rPr lang="it-IT" sz="1600"/>
              <a:t> </a:t>
            </a:r>
            <a:r>
              <a:rPr lang="it-IT" sz="1600" err="1"/>
              <a:t>annually</a:t>
            </a:r>
            <a:r>
              <a:rPr lang="it-IT" sz="1600"/>
              <a:t> </a:t>
            </a:r>
            <a:r>
              <a:rPr lang="it-IT" sz="1600" err="1"/>
              <a:t>at</a:t>
            </a:r>
            <a:r>
              <a:rPr lang="it-IT" sz="1600"/>
              <a:t> 7 hospitals and 87 </a:t>
            </a:r>
            <a:r>
              <a:rPr lang="it-IT" sz="1600" err="1"/>
              <a:t>outpatient</a:t>
            </a:r>
            <a:r>
              <a:rPr lang="it-IT" sz="1600"/>
              <a:t> clinics. </a:t>
            </a:r>
          </a:p>
          <a:p>
            <a:endParaRPr lang="it-IT" sz="1600"/>
          </a:p>
          <a:p>
            <a:r>
              <a:rPr lang="it-IT" sz="1600"/>
              <a:t>The case </a:t>
            </a:r>
            <a:r>
              <a:rPr lang="it-IT" sz="1600" err="1"/>
              <a:t>study</a:t>
            </a:r>
            <a:r>
              <a:rPr lang="it-IT" sz="1600"/>
              <a:t> shows the </a:t>
            </a:r>
            <a:r>
              <a:rPr lang="it-IT" sz="1600" err="1"/>
              <a:t>challenges</a:t>
            </a:r>
            <a:r>
              <a:rPr lang="it-IT" sz="1600"/>
              <a:t> and </a:t>
            </a:r>
            <a:r>
              <a:rPr lang="it-IT" sz="1600" err="1"/>
              <a:t>successes</a:t>
            </a:r>
            <a:r>
              <a:rPr lang="it-IT" sz="1600"/>
              <a:t> of </a:t>
            </a:r>
            <a:r>
              <a:rPr lang="it-IT" sz="1600" err="1"/>
              <a:t>introducing</a:t>
            </a:r>
            <a:r>
              <a:rPr lang="it-IT" sz="1600"/>
              <a:t> </a:t>
            </a:r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mining</a:t>
            </a:r>
            <a:r>
              <a:rPr lang="it-IT" sz="1600"/>
              <a:t> to UW </a:t>
            </a:r>
            <a:r>
              <a:rPr lang="it-IT" sz="1600" err="1"/>
              <a:t>Health</a:t>
            </a:r>
            <a:r>
              <a:rPr lang="it-IT" sz="1600"/>
              <a:t>. </a:t>
            </a:r>
            <a:r>
              <a:rPr lang="it-IT" sz="1600" err="1"/>
              <a:t>She</a:t>
            </a:r>
            <a:r>
              <a:rPr lang="it-IT" sz="1600"/>
              <a:t> </a:t>
            </a:r>
            <a:r>
              <a:rPr lang="it-IT" sz="1600" err="1"/>
              <a:t>also</a:t>
            </a:r>
            <a:r>
              <a:rPr lang="it-IT" sz="1600"/>
              <a:t> </a:t>
            </a:r>
            <a:r>
              <a:rPr lang="it-IT" sz="1600" err="1"/>
              <a:t>demonstrates</a:t>
            </a:r>
            <a:r>
              <a:rPr lang="it-IT" sz="1600"/>
              <a:t> </a:t>
            </a:r>
            <a:r>
              <a:rPr lang="it-IT" sz="1600" err="1"/>
              <a:t>how</a:t>
            </a:r>
            <a:r>
              <a:rPr lang="it-IT" sz="1600"/>
              <a:t> </a:t>
            </a:r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mining</a:t>
            </a:r>
            <a:r>
              <a:rPr lang="it-IT" sz="1600"/>
              <a:t> </a:t>
            </a:r>
            <a:r>
              <a:rPr lang="it-IT" sz="1600" err="1"/>
              <a:t>was</a:t>
            </a:r>
            <a:r>
              <a:rPr lang="it-IT" sz="1600"/>
              <a:t> </a:t>
            </a:r>
            <a:r>
              <a:rPr lang="it-IT" sz="1600" err="1"/>
              <a:t>used</a:t>
            </a:r>
            <a:r>
              <a:rPr lang="it-IT" sz="1600"/>
              <a:t> to </a:t>
            </a:r>
            <a:r>
              <a:rPr lang="it-IT" sz="1600" err="1"/>
              <a:t>analyze</a:t>
            </a:r>
            <a:r>
              <a:rPr lang="it-IT" sz="1600"/>
              <a:t> the flow of </a:t>
            </a:r>
            <a:r>
              <a:rPr lang="it-IT" sz="1600" err="1"/>
              <a:t>urgent</a:t>
            </a:r>
            <a:r>
              <a:rPr lang="it-IT" sz="1600"/>
              <a:t> and </a:t>
            </a:r>
            <a:r>
              <a:rPr lang="it-IT" sz="1600" err="1"/>
              <a:t>emergent</a:t>
            </a:r>
            <a:r>
              <a:rPr lang="it-IT" sz="1600"/>
              <a:t> </a:t>
            </a:r>
            <a:r>
              <a:rPr lang="it-IT" sz="1600" err="1"/>
              <a:t>surgical</a:t>
            </a:r>
            <a:r>
              <a:rPr lang="it-IT" sz="1600"/>
              <a:t> </a:t>
            </a:r>
            <a:r>
              <a:rPr lang="it-IT" sz="1600" err="1"/>
              <a:t>cases</a:t>
            </a:r>
            <a:r>
              <a:rPr lang="it-IT" sz="1600"/>
              <a:t> </a:t>
            </a:r>
            <a:r>
              <a:rPr lang="it-IT" sz="1600" err="1"/>
              <a:t>added</a:t>
            </a:r>
            <a:r>
              <a:rPr lang="it-IT" sz="1600"/>
              <a:t> to the schedule and </a:t>
            </a:r>
            <a:r>
              <a:rPr lang="it-IT" sz="1600" err="1"/>
              <a:t>how</a:t>
            </a:r>
            <a:r>
              <a:rPr lang="it-IT" sz="1600"/>
              <a:t> </a:t>
            </a:r>
            <a:r>
              <a:rPr lang="it-IT" sz="1600" err="1"/>
              <a:t>this</a:t>
            </a:r>
            <a:r>
              <a:rPr lang="it-IT" sz="1600"/>
              <a:t> </a:t>
            </a:r>
            <a:r>
              <a:rPr lang="it-IT" sz="1600" err="1"/>
              <a:t>technology</a:t>
            </a:r>
            <a:r>
              <a:rPr lang="it-IT" sz="1600"/>
              <a:t> </a:t>
            </a:r>
            <a:r>
              <a:rPr lang="it-IT" sz="1600" err="1"/>
              <a:t>provided</a:t>
            </a:r>
            <a:r>
              <a:rPr lang="it-IT" sz="1600"/>
              <a:t> a new way of </a:t>
            </a:r>
            <a:r>
              <a:rPr lang="it-IT" sz="1600" err="1"/>
              <a:t>using</a:t>
            </a:r>
            <a:r>
              <a:rPr lang="it-IT" sz="1600"/>
              <a:t> the data.</a:t>
            </a:r>
          </a:p>
          <a:p>
            <a:endParaRPr lang="it-IT" sz="1600"/>
          </a:p>
          <a:p>
            <a:endParaRPr lang="it-IT" sz="1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F708CA-CBD2-DE42-97E9-18429A1E8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865" y="1356967"/>
            <a:ext cx="480322" cy="480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4A9049-DA4A-0448-A573-ABB8E52F5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39064"/>
            <a:ext cx="945407" cy="9454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489627-B3DE-8B45-8E83-281A64E6EF00}"/>
              </a:ext>
            </a:extLst>
          </p:cNvPr>
          <p:cNvSpPr/>
          <p:nvPr/>
        </p:nvSpPr>
        <p:spPr>
          <a:xfrm>
            <a:off x="472703" y="4354778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t-IT" sz="1600"/>
          </a:p>
          <a:p>
            <a:r>
              <a:rPr lang="it-IT" sz="1600" b="1" u="sng"/>
              <a:t>Banking</a:t>
            </a:r>
            <a:r>
              <a:rPr lang="it-IT" sz="1600"/>
              <a:t> </a:t>
            </a:r>
            <a:r>
              <a:rPr lang="it-IT" sz="1600" err="1"/>
              <a:t>Komercni</a:t>
            </a:r>
            <a:r>
              <a:rPr lang="it-IT" sz="1600"/>
              <a:t> </a:t>
            </a:r>
            <a:r>
              <a:rPr lang="it-IT" sz="1600" err="1"/>
              <a:t>banka</a:t>
            </a:r>
            <a:r>
              <a:rPr lang="it-IT" sz="1600"/>
              <a:t> (</a:t>
            </a:r>
            <a:r>
              <a:rPr lang="it-IT" sz="1600" err="1"/>
              <a:t>Czech</a:t>
            </a:r>
            <a:r>
              <a:rPr lang="it-IT" sz="1600"/>
              <a:t>) Finance </a:t>
            </a:r>
          </a:p>
          <a:p>
            <a:endParaRPr lang="it-IT" sz="1600"/>
          </a:p>
          <a:p>
            <a:r>
              <a:rPr lang="it-IT" sz="1600" err="1"/>
              <a:t>Visualization</a:t>
            </a:r>
            <a:r>
              <a:rPr lang="it-IT" sz="1600"/>
              <a:t> of </a:t>
            </a:r>
            <a:r>
              <a:rPr lang="it-IT" sz="1600" err="1"/>
              <a:t>processes</a:t>
            </a:r>
            <a:r>
              <a:rPr lang="it-IT" sz="1600"/>
              <a:t>. </a:t>
            </a:r>
          </a:p>
          <a:p>
            <a:r>
              <a:rPr lang="it-IT" sz="1600"/>
              <a:t>Lead time </a:t>
            </a:r>
            <a:r>
              <a:rPr lang="it-IT" sz="1600" err="1"/>
              <a:t>improvement</a:t>
            </a:r>
            <a:r>
              <a:rPr lang="it-IT" sz="1600"/>
              <a:t>. </a:t>
            </a:r>
          </a:p>
          <a:p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statistics</a:t>
            </a:r>
            <a:r>
              <a:rPr lang="it-IT" sz="1600"/>
              <a:t> with </a:t>
            </a:r>
            <a:r>
              <a:rPr lang="it-IT" sz="1600" err="1"/>
              <a:t>root</a:t>
            </a:r>
            <a:r>
              <a:rPr lang="it-IT" sz="1600"/>
              <a:t> cause </a:t>
            </a:r>
            <a:r>
              <a:rPr lang="it-IT" sz="1600" err="1"/>
              <a:t>analysis</a:t>
            </a:r>
            <a:r>
              <a:rPr lang="it-IT" sz="1600"/>
              <a:t>. </a:t>
            </a:r>
          </a:p>
          <a:p>
            <a:r>
              <a:rPr lang="it-IT" sz="1600" err="1"/>
              <a:t>Combining</a:t>
            </a:r>
            <a:r>
              <a:rPr lang="it-IT" sz="1600"/>
              <a:t> data </a:t>
            </a:r>
            <a:r>
              <a:rPr lang="it-IT" sz="1600" err="1"/>
              <a:t>across</a:t>
            </a:r>
            <a:r>
              <a:rPr lang="it-IT" sz="1600"/>
              <a:t> </a:t>
            </a:r>
            <a:r>
              <a:rPr lang="it-IT" sz="1600" err="1"/>
              <a:t>variety</a:t>
            </a:r>
            <a:r>
              <a:rPr lang="it-IT" sz="1600"/>
              <a:t> of </a:t>
            </a:r>
            <a:r>
              <a:rPr lang="it-IT" sz="1600" err="1"/>
              <a:t>systems</a:t>
            </a:r>
            <a:r>
              <a:rPr lang="it-IT" sz="1600"/>
              <a:t> for an end-to-end </a:t>
            </a:r>
            <a:r>
              <a:rPr lang="it-IT" sz="1600" err="1"/>
              <a:t>view</a:t>
            </a:r>
            <a:r>
              <a:rPr lang="it-IT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434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/>
              <a:t>Business</a:t>
            </a:r>
            <a:r>
              <a:rPr lang="it-IT"/>
              <a:t> </a:t>
            </a:r>
            <a:r>
              <a:rPr lang="it-IT" err="1"/>
              <a:t>Process</a:t>
            </a:r>
            <a:r>
              <a:rPr lang="it-IT"/>
              <a:t> Management </a:t>
            </a:r>
            <a:r>
              <a:rPr lang="it-IT" err="1"/>
              <a:t>Overview</a:t>
            </a:r>
            <a:endParaRPr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CD6201-5B85-674E-90FD-0292A86B32F8}"/>
              </a:ext>
            </a:extLst>
          </p:cNvPr>
          <p:cNvSpPr txBox="1"/>
          <p:nvPr/>
        </p:nvSpPr>
        <p:spPr>
          <a:xfrm>
            <a:off x="602594" y="1893503"/>
            <a:ext cx="10706537" cy="85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89">
                <a:solidFill>
                  <a:schemeClr val="tx1"/>
                </a:solidFill>
              </a:rPr>
              <a:t>What</a:t>
            </a:r>
            <a:r>
              <a:rPr lang="it-IT" sz="2489">
                <a:solidFill>
                  <a:schemeClr val="tx1"/>
                </a:solidFill>
              </a:rPr>
              <a:t> </a:t>
            </a:r>
            <a:r>
              <a:rPr lang="it-IT" sz="2489" err="1">
                <a:solidFill>
                  <a:schemeClr val="tx1"/>
                </a:solidFill>
              </a:rPr>
              <a:t>is</a:t>
            </a:r>
            <a:r>
              <a:rPr lang="it-IT" sz="2489">
                <a:solidFill>
                  <a:schemeClr val="tx1"/>
                </a:solidFill>
              </a:rPr>
              <a:t> BPM?</a:t>
            </a:r>
            <a:endParaRPr lang="it-IT" sz="2800">
              <a:solidFill>
                <a:schemeClr val="tx1"/>
              </a:solidFill>
            </a:endParaRPr>
          </a:p>
          <a:p>
            <a:endParaRPr lang="it-IT" sz="2489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5ACBEC-754F-6F47-9DC9-62739B8A7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822" y="4665313"/>
            <a:ext cx="2135734" cy="21926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A639EE-8EA0-D040-9C79-C366B18B4CBB}"/>
              </a:ext>
            </a:extLst>
          </p:cNvPr>
          <p:cNvSpPr/>
          <p:nvPr/>
        </p:nvSpPr>
        <p:spPr>
          <a:xfrm>
            <a:off x="1241420" y="2960545"/>
            <a:ext cx="73013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it-IT" sz="1600" b="1">
                <a:solidFill>
                  <a:schemeClr val="tx1"/>
                </a:solidFill>
              </a:rPr>
              <a:t>Business </a:t>
            </a:r>
            <a:r>
              <a:rPr lang="it-IT" sz="1600" b="1" err="1">
                <a:solidFill>
                  <a:schemeClr val="tx1"/>
                </a:solidFill>
              </a:rPr>
              <a:t>Process</a:t>
            </a:r>
            <a:r>
              <a:rPr lang="it-IT" sz="1600" b="1">
                <a:solidFill>
                  <a:schemeClr val="tx1"/>
                </a:solidFill>
              </a:rPr>
              <a:t> Management</a:t>
            </a:r>
            <a:r>
              <a:rPr lang="it-IT" sz="1600">
                <a:solidFill>
                  <a:schemeClr val="tx1"/>
                </a:solidFill>
              </a:rPr>
              <a:t> can be </a:t>
            </a:r>
            <a:r>
              <a:rPr lang="it-IT" sz="1600" err="1">
                <a:solidFill>
                  <a:schemeClr val="tx1"/>
                </a:solidFill>
              </a:rPr>
              <a:t>defined</a:t>
            </a:r>
            <a:r>
              <a:rPr lang="it-IT" sz="1600">
                <a:solidFill>
                  <a:schemeClr val="tx1"/>
                </a:solidFill>
              </a:rPr>
              <a:t> </a:t>
            </a:r>
            <a:r>
              <a:rPr lang="it-IT" sz="1600" err="1">
                <a:solidFill>
                  <a:schemeClr val="tx1"/>
                </a:solidFill>
              </a:rPr>
              <a:t>as</a:t>
            </a:r>
            <a:r>
              <a:rPr lang="it-IT" sz="1600">
                <a:solidFill>
                  <a:schemeClr val="tx1"/>
                </a:solidFill>
              </a:rPr>
              <a:t> the set of </a:t>
            </a:r>
            <a:r>
              <a:rPr lang="it-IT" sz="1600" err="1">
                <a:solidFill>
                  <a:schemeClr val="tx1"/>
                </a:solidFill>
              </a:rPr>
              <a:t>all</a:t>
            </a:r>
            <a:r>
              <a:rPr lang="it-IT" sz="1600">
                <a:solidFill>
                  <a:schemeClr val="tx1"/>
                </a:solidFill>
              </a:rPr>
              <a:t> management </a:t>
            </a:r>
            <a:r>
              <a:rPr lang="it-IT" sz="1600" err="1">
                <a:solidFill>
                  <a:schemeClr val="tx1"/>
                </a:solidFill>
              </a:rPr>
              <a:t>activities</a:t>
            </a:r>
            <a:r>
              <a:rPr lang="it-IT" sz="1600">
                <a:solidFill>
                  <a:schemeClr val="tx1"/>
                </a:solidFill>
              </a:rPr>
              <a:t> </a:t>
            </a:r>
            <a:r>
              <a:rPr lang="it-IT" sz="1600" err="1">
                <a:solidFill>
                  <a:schemeClr val="tx1"/>
                </a:solidFill>
              </a:rPr>
              <a:t>that</a:t>
            </a:r>
            <a:r>
              <a:rPr lang="it-IT" sz="1600">
                <a:solidFill>
                  <a:schemeClr val="tx1"/>
                </a:solidFill>
              </a:rPr>
              <a:t> </a:t>
            </a:r>
            <a:r>
              <a:rPr lang="it-IT" sz="1600" err="1">
                <a:solidFill>
                  <a:schemeClr val="tx1"/>
                </a:solidFill>
              </a:rPr>
              <a:t>focuses</a:t>
            </a:r>
            <a:r>
              <a:rPr lang="it-IT" sz="1600">
                <a:solidFill>
                  <a:schemeClr val="tx1"/>
                </a:solidFill>
              </a:rPr>
              <a:t> on </a:t>
            </a:r>
            <a:r>
              <a:rPr lang="it-IT" sz="1600" b="1" err="1">
                <a:solidFill>
                  <a:schemeClr val="tx1"/>
                </a:solidFill>
              </a:rPr>
              <a:t>improving</a:t>
            </a:r>
            <a:r>
              <a:rPr lang="it-IT" sz="1600" b="1">
                <a:solidFill>
                  <a:schemeClr val="tx1"/>
                </a:solidFill>
              </a:rPr>
              <a:t> </a:t>
            </a:r>
            <a:r>
              <a:rPr lang="it-IT" sz="1600" b="1" err="1">
                <a:solidFill>
                  <a:schemeClr val="tx1"/>
                </a:solidFill>
              </a:rPr>
              <a:t>company’s</a:t>
            </a:r>
            <a:r>
              <a:rPr lang="it-IT" sz="1600" b="1">
                <a:solidFill>
                  <a:schemeClr val="tx1"/>
                </a:solidFill>
              </a:rPr>
              <a:t> performance</a:t>
            </a:r>
            <a:r>
              <a:rPr lang="it-IT" sz="1600">
                <a:solidFill>
                  <a:schemeClr val="tx1"/>
                </a:solidFill>
              </a:rPr>
              <a:t> </a:t>
            </a:r>
            <a:r>
              <a:rPr lang="it-IT" sz="1600" b="1">
                <a:solidFill>
                  <a:schemeClr val="tx1"/>
                </a:solidFill>
              </a:rPr>
              <a:t>by</a:t>
            </a:r>
            <a:r>
              <a:rPr lang="it-IT" sz="1600">
                <a:solidFill>
                  <a:schemeClr val="tx1"/>
                </a:solidFill>
              </a:rPr>
              <a:t> </a:t>
            </a:r>
            <a:r>
              <a:rPr lang="it-IT" sz="1600" b="1" err="1">
                <a:solidFill>
                  <a:schemeClr val="tx1"/>
                </a:solidFill>
              </a:rPr>
              <a:t>managing</a:t>
            </a:r>
            <a:r>
              <a:rPr lang="it-IT" sz="1600">
                <a:solidFill>
                  <a:schemeClr val="tx1"/>
                </a:solidFill>
              </a:rPr>
              <a:t> and </a:t>
            </a:r>
            <a:r>
              <a:rPr lang="it-IT" sz="1600" b="1" err="1">
                <a:solidFill>
                  <a:schemeClr val="tx1"/>
                </a:solidFill>
              </a:rPr>
              <a:t>optimising</a:t>
            </a:r>
            <a:r>
              <a:rPr lang="it-IT" sz="1600" b="1">
                <a:solidFill>
                  <a:schemeClr val="tx1"/>
                </a:solidFill>
              </a:rPr>
              <a:t> </a:t>
            </a:r>
            <a:r>
              <a:rPr lang="it-IT" sz="1600" b="1" err="1">
                <a:solidFill>
                  <a:schemeClr val="tx1"/>
                </a:solidFill>
              </a:rPr>
              <a:t>its</a:t>
            </a:r>
            <a:r>
              <a:rPr lang="it-IT" sz="1600" b="1">
                <a:solidFill>
                  <a:schemeClr val="tx1"/>
                </a:solidFill>
              </a:rPr>
              <a:t> business </a:t>
            </a:r>
            <a:r>
              <a:rPr lang="it-IT" sz="1600" b="1" err="1">
                <a:solidFill>
                  <a:schemeClr val="tx1"/>
                </a:solidFill>
              </a:rPr>
              <a:t>processes</a:t>
            </a:r>
            <a:r>
              <a:rPr lang="it-IT" sz="1600">
                <a:solidFill>
                  <a:schemeClr val="tx1"/>
                </a:solidFill>
              </a:rPr>
              <a:t>. </a:t>
            </a:r>
            <a:r>
              <a:rPr lang="it-IT" sz="1600" err="1">
                <a:solidFill>
                  <a:schemeClr val="tx1"/>
                </a:solidFill>
              </a:rPr>
              <a:t>This</a:t>
            </a:r>
            <a:r>
              <a:rPr lang="it-IT" sz="1600">
                <a:solidFill>
                  <a:schemeClr val="tx1"/>
                </a:solidFill>
              </a:rPr>
              <a:t>, with a focus on </a:t>
            </a:r>
            <a:r>
              <a:rPr lang="it-IT" sz="1600" err="1">
                <a:solidFill>
                  <a:schemeClr val="tx1"/>
                </a:solidFill>
              </a:rPr>
              <a:t>concepts</a:t>
            </a:r>
            <a:r>
              <a:rPr lang="it-IT" sz="1600">
                <a:solidFill>
                  <a:schemeClr val="tx1"/>
                </a:solidFill>
              </a:rPr>
              <a:t>, </a:t>
            </a:r>
            <a:r>
              <a:rPr lang="it-IT" sz="1600" err="1">
                <a:solidFill>
                  <a:schemeClr val="tx1"/>
                </a:solidFill>
              </a:rPr>
              <a:t>methods</a:t>
            </a:r>
            <a:r>
              <a:rPr lang="it-IT" sz="1600">
                <a:solidFill>
                  <a:schemeClr val="tx1"/>
                </a:solidFill>
              </a:rPr>
              <a:t> and </a:t>
            </a:r>
            <a:r>
              <a:rPr lang="it-IT" sz="1600" err="1">
                <a:solidFill>
                  <a:schemeClr val="tx1"/>
                </a:solidFill>
              </a:rPr>
              <a:t>activities</a:t>
            </a:r>
            <a:r>
              <a:rPr lang="it-IT" sz="1600">
                <a:solidFill>
                  <a:schemeClr val="tx1"/>
                </a:solidFill>
              </a:rPr>
              <a:t> to </a:t>
            </a:r>
            <a:r>
              <a:rPr lang="it-IT" sz="1600" err="1">
                <a:solidFill>
                  <a:schemeClr val="tx1"/>
                </a:solidFill>
              </a:rPr>
              <a:t>support</a:t>
            </a:r>
            <a:r>
              <a:rPr lang="it-IT" sz="1600">
                <a:solidFill>
                  <a:schemeClr val="tx1"/>
                </a:solidFill>
              </a:rPr>
              <a:t> business </a:t>
            </a:r>
            <a:r>
              <a:rPr lang="it-IT" sz="1600" err="1">
                <a:solidFill>
                  <a:schemeClr val="tx1"/>
                </a:solidFill>
              </a:rPr>
              <a:t>processes</a:t>
            </a:r>
            <a:r>
              <a:rPr lang="it-IT" sz="1600">
                <a:solidFill>
                  <a:schemeClr val="tx1"/>
                </a:solidFill>
              </a:rPr>
              <a:t> life-</a:t>
            </a:r>
            <a:r>
              <a:rPr lang="it-IT" sz="1600" err="1">
                <a:solidFill>
                  <a:schemeClr val="tx1"/>
                </a:solidFill>
              </a:rPr>
              <a:t>cycles</a:t>
            </a:r>
            <a:r>
              <a:rPr lang="it-IT" sz="1600">
                <a:solidFill>
                  <a:schemeClr val="tx1"/>
                </a:solidFill>
              </a:rPr>
              <a:t>.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E3E478-9DAB-B14F-BE3B-03F93E6096F2}"/>
              </a:ext>
            </a:extLst>
          </p:cNvPr>
          <p:cNvSpPr/>
          <p:nvPr/>
        </p:nvSpPr>
        <p:spPr>
          <a:xfrm>
            <a:off x="602594" y="6298100"/>
            <a:ext cx="90424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0" err="1">
                <a:solidFill>
                  <a:schemeClr val="tx1"/>
                </a:solidFill>
              </a:rPr>
              <a:t>Revisited</a:t>
            </a:r>
            <a:r>
              <a:rPr lang="it-IT" sz="1050">
                <a:solidFill>
                  <a:schemeClr val="tx1"/>
                </a:solidFill>
              </a:rPr>
              <a:t> </a:t>
            </a:r>
            <a:r>
              <a:rPr lang="it-IT" sz="1050" err="1">
                <a:solidFill>
                  <a:schemeClr val="tx1"/>
                </a:solidFill>
              </a:rPr>
              <a:t>version</a:t>
            </a:r>
            <a:r>
              <a:rPr lang="it-IT" sz="1050">
                <a:solidFill>
                  <a:schemeClr val="tx1"/>
                </a:solidFill>
              </a:rPr>
              <a:t> of:</a:t>
            </a:r>
            <a:r>
              <a:rPr lang="it-IT" sz="1050" i="1">
                <a:solidFill>
                  <a:schemeClr val="tx1"/>
                </a:solidFill>
              </a:rPr>
              <a:t> “</a:t>
            </a:r>
            <a:r>
              <a:rPr lang="it-IT" sz="1050" i="1" err="1">
                <a:solidFill>
                  <a:schemeClr val="tx1"/>
                </a:solidFill>
              </a:rPr>
              <a:t>Mathias</a:t>
            </a:r>
            <a:r>
              <a:rPr lang="it-IT" sz="1050" i="1">
                <a:solidFill>
                  <a:schemeClr val="tx1"/>
                </a:solidFill>
              </a:rPr>
              <a:t> </a:t>
            </a:r>
            <a:r>
              <a:rPr lang="it-IT" sz="1050" i="1" err="1">
                <a:solidFill>
                  <a:schemeClr val="tx1"/>
                </a:solidFill>
              </a:rPr>
              <a:t>Weske</a:t>
            </a:r>
            <a:r>
              <a:rPr lang="it-IT" sz="1050" i="1">
                <a:solidFill>
                  <a:schemeClr val="tx1"/>
                </a:solidFill>
              </a:rPr>
              <a:t>. Business </a:t>
            </a:r>
            <a:r>
              <a:rPr lang="it-IT" sz="1050" i="1" err="1">
                <a:solidFill>
                  <a:schemeClr val="tx1"/>
                </a:solidFill>
              </a:rPr>
              <a:t>process</a:t>
            </a:r>
            <a:r>
              <a:rPr lang="it-IT" sz="1050" i="1">
                <a:solidFill>
                  <a:schemeClr val="tx1"/>
                </a:solidFill>
              </a:rPr>
              <a:t> management : </a:t>
            </a:r>
            <a:r>
              <a:rPr lang="it-IT" sz="1050" i="1" err="1">
                <a:solidFill>
                  <a:schemeClr val="tx1"/>
                </a:solidFill>
              </a:rPr>
              <a:t>concepts</a:t>
            </a:r>
            <a:r>
              <a:rPr lang="it-IT" sz="1050" i="1">
                <a:solidFill>
                  <a:schemeClr val="tx1"/>
                </a:solidFill>
              </a:rPr>
              <a:t>, </a:t>
            </a:r>
            <a:r>
              <a:rPr lang="it-IT" sz="1050" i="1" err="1">
                <a:solidFill>
                  <a:schemeClr val="tx1"/>
                </a:solidFill>
              </a:rPr>
              <a:t>methods</a:t>
            </a:r>
            <a:r>
              <a:rPr lang="it-IT" sz="1050" i="1">
                <a:solidFill>
                  <a:schemeClr val="tx1"/>
                </a:solidFill>
              </a:rPr>
              <a:t>, </a:t>
            </a:r>
            <a:r>
              <a:rPr lang="it-IT" sz="1050" i="1" err="1">
                <a:solidFill>
                  <a:schemeClr val="tx1"/>
                </a:solidFill>
              </a:rPr>
              <a:t>technology</a:t>
            </a:r>
            <a:r>
              <a:rPr lang="it-IT" sz="1050" i="1">
                <a:solidFill>
                  <a:schemeClr val="tx1"/>
                </a:solidFill>
              </a:rPr>
              <a:t>. </a:t>
            </a:r>
            <a:r>
              <a:rPr lang="it-IT" sz="1050" i="1" err="1">
                <a:solidFill>
                  <a:schemeClr val="tx1"/>
                </a:solidFill>
              </a:rPr>
              <a:t>Springer</a:t>
            </a:r>
            <a:r>
              <a:rPr lang="it-IT" sz="1050" i="1">
                <a:solidFill>
                  <a:schemeClr val="tx1"/>
                </a:solidFill>
              </a:rPr>
              <a:t>, 2007”.</a:t>
            </a:r>
            <a:endParaRPr lang="it-IT" sz="105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D04951-20F7-4B41-942F-3FBAFCCB2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406" y="1192077"/>
            <a:ext cx="6905866" cy="523017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21A4813-B6BD-1249-B66D-F5BC84D3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How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Mining</a:t>
            </a:r>
            <a:r>
              <a:rPr lang="it-IT"/>
              <a:t> </a:t>
            </a:r>
            <a:r>
              <a:rPr lang="it-IT" err="1"/>
              <a:t>done</a:t>
            </a:r>
            <a:r>
              <a:rPr lang="it-IT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EFEB51-C254-2349-B383-4702509D1891}"/>
              </a:ext>
            </a:extLst>
          </p:cNvPr>
          <p:cNvSpPr txBox="1"/>
          <p:nvPr/>
        </p:nvSpPr>
        <p:spPr>
          <a:xfrm>
            <a:off x="14990" y="6430566"/>
            <a:ext cx="12550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Van </a:t>
            </a:r>
            <a:r>
              <a:rPr lang="it-IT" sz="1200" err="1"/>
              <a:t>Der</a:t>
            </a:r>
            <a:r>
              <a:rPr lang="it-IT" sz="1200"/>
              <a:t> </a:t>
            </a:r>
            <a:r>
              <a:rPr lang="it-IT" sz="1200" err="1"/>
              <a:t>Aalst</a:t>
            </a:r>
            <a:r>
              <a:rPr lang="it-IT" sz="1200"/>
              <a:t>, </a:t>
            </a:r>
            <a:r>
              <a:rPr lang="it-IT" sz="1200" err="1"/>
              <a:t>W</a:t>
            </a:r>
            <a:r>
              <a:rPr lang="it-IT" sz="1200"/>
              <a:t>., </a:t>
            </a:r>
            <a:r>
              <a:rPr lang="it-IT" sz="1200" err="1"/>
              <a:t>Adriansyah</a:t>
            </a:r>
            <a:r>
              <a:rPr lang="it-IT" sz="1200"/>
              <a:t>, A., De </a:t>
            </a:r>
            <a:r>
              <a:rPr lang="it-IT" sz="1200" err="1"/>
              <a:t>Medeiros</a:t>
            </a:r>
            <a:r>
              <a:rPr lang="it-IT" sz="1200"/>
              <a:t>, A. K. A., Arcieri, </a:t>
            </a:r>
            <a:r>
              <a:rPr lang="it-IT" sz="1200" err="1"/>
              <a:t>F</a:t>
            </a:r>
            <a:r>
              <a:rPr lang="it-IT" sz="1200"/>
              <a:t>., </a:t>
            </a:r>
            <a:r>
              <a:rPr lang="it-IT" sz="1200" err="1"/>
              <a:t>Baier</a:t>
            </a:r>
            <a:r>
              <a:rPr lang="it-IT" sz="1200"/>
              <a:t>, T., </a:t>
            </a:r>
            <a:r>
              <a:rPr lang="it-IT" sz="1200" err="1"/>
              <a:t>Blickle</a:t>
            </a:r>
            <a:r>
              <a:rPr lang="it-IT" sz="1200"/>
              <a:t>, T., ... &amp; </a:t>
            </a:r>
            <a:r>
              <a:rPr lang="it-IT" sz="1200" err="1"/>
              <a:t>Wynn</a:t>
            </a:r>
            <a:r>
              <a:rPr lang="it-IT" sz="1200"/>
              <a:t>, M. (2011, August). </a:t>
            </a:r>
            <a:r>
              <a:rPr lang="it-IT" sz="1200" err="1"/>
              <a:t>Process</a:t>
            </a:r>
            <a:r>
              <a:rPr lang="it-IT" sz="1200"/>
              <a:t> </a:t>
            </a:r>
            <a:r>
              <a:rPr lang="it-IT" sz="1200" err="1"/>
              <a:t>mining</a:t>
            </a:r>
            <a:r>
              <a:rPr lang="it-IT" sz="1200"/>
              <a:t> manifesto. In </a:t>
            </a:r>
            <a:r>
              <a:rPr lang="it-IT" sz="1200" i="1"/>
              <a:t>International Conference on Business </a:t>
            </a:r>
            <a:r>
              <a:rPr lang="it-IT" sz="1200" i="1" err="1"/>
              <a:t>Process</a:t>
            </a:r>
            <a:r>
              <a:rPr lang="it-IT" sz="1200" i="1"/>
              <a:t> Management</a:t>
            </a:r>
            <a:r>
              <a:rPr lang="it-IT" sz="1200"/>
              <a:t> (pp. 169-194). </a:t>
            </a:r>
            <a:r>
              <a:rPr lang="it-IT" sz="1200" err="1"/>
              <a:t>Springer</a:t>
            </a:r>
            <a:r>
              <a:rPr lang="it-IT" sz="1200"/>
              <a:t>, </a:t>
            </a:r>
            <a:r>
              <a:rPr lang="it-IT" sz="1200" err="1"/>
              <a:t>Berlin</a:t>
            </a:r>
            <a:r>
              <a:rPr lang="it-IT" sz="1200"/>
              <a:t>, Heidelberg.</a:t>
            </a:r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1237816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</a:t>
            </a:r>
            <a:r>
              <a:rPr lang="it-IT" err="1"/>
              <a:t>three</a:t>
            </a:r>
            <a:r>
              <a:rPr lang="it-IT"/>
              <a:t> </a:t>
            </a:r>
            <a:r>
              <a:rPr lang="it-IT" err="1"/>
              <a:t>basic</a:t>
            </a:r>
            <a:r>
              <a:rPr lang="it-IT"/>
              <a:t> </a:t>
            </a:r>
            <a:r>
              <a:rPr lang="it-IT" err="1"/>
              <a:t>types</a:t>
            </a:r>
            <a:r>
              <a:rPr lang="it-IT"/>
              <a:t> of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Mining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E49C6-BB7A-7348-94FF-A8D6A41E0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830786"/>
          </a:xfrm>
        </p:spPr>
        <p:txBody>
          <a:bodyPr/>
          <a:lstStyle/>
          <a:p>
            <a:pPr marL="152396" indent="0">
              <a:buNone/>
            </a:pPr>
            <a:r>
              <a:rPr lang="it-IT" b="1" err="1">
                <a:solidFill>
                  <a:schemeClr val="tx1"/>
                </a:solidFill>
              </a:rPr>
              <a:t>Discovery</a:t>
            </a:r>
            <a:r>
              <a:rPr lang="it-IT">
                <a:solidFill>
                  <a:schemeClr val="tx1"/>
                </a:solidFill>
              </a:rPr>
              <a:t> – A Business </a:t>
            </a:r>
            <a:r>
              <a:rPr lang="it-IT" err="1">
                <a:solidFill>
                  <a:schemeClr val="tx1"/>
                </a:solidFill>
              </a:rPr>
              <a:t>Process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b="1">
                <a:solidFill>
                  <a:schemeClr val="tx1"/>
                </a:solidFill>
              </a:rPr>
              <a:t>model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is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discovered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b="1">
                <a:solidFill>
                  <a:schemeClr val="tx1"/>
                </a:solidFill>
              </a:rPr>
              <a:t>from an </a:t>
            </a:r>
            <a:r>
              <a:rPr lang="it-IT" b="1" err="1">
                <a:solidFill>
                  <a:schemeClr val="tx1"/>
                </a:solidFill>
              </a:rPr>
              <a:t>event</a:t>
            </a:r>
            <a:r>
              <a:rPr lang="it-IT" b="1">
                <a:solidFill>
                  <a:schemeClr val="tx1"/>
                </a:solidFill>
              </a:rPr>
              <a:t> log</a:t>
            </a:r>
          </a:p>
          <a:p>
            <a:pPr marL="152396" indent="0">
              <a:buNone/>
            </a:pPr>
            <a:endParaRPr lang="it-IT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E14BC-BA09-DC4C-992E-1ACB0BDFB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93"/>
          <a:stretch/>
        </p:blipFill>
        <p:spPr>
          <a:xfrm>
            <a:off x="2818277" y="4210766"/>
            <a:ext cx="6555446" cy="2060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40EED-5B6E-0E4B-B368-88984D870880}"/>
              </a:ext>
            </a:extLst>
          </p:cNvPr>
          <p:cNvSpPr txBox="1"/>
          <p:nvPr/>
        </p:nvSpPr>
        <p:spPr>
          <a:xfrm>
            <a:off x="14990" y="6430566"/>
            <a:ext cx="12550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Van </a:t>
            </a:r>
            <a:r>
              <a:rPr lang="it-IT" sz="1200" err="1"/>
              <a:t>Der</a:t>
            </a:r>
            <a:r>
              <a:rPr lang="it-IT" sz="1200"/>
              <a:t> </a:t>
            </a:r>
            <a:r>
              <a:rPr lang="it-IT" sz="1200" err="1"/>
              <a:t>Aalst</a:t>
            </a:r>
            <a:r>
              <a:rPr lang="it-IT" sz="1200"/>
              <a:t>, </a:t>
            </a:r>
            <a:r>
              <a:rPr lang="it-IT" sz="1200" err="1"/>
              <a:t>W</a:t>
            </a:r>
            <a:r>
              <a:rPr lang="it-IT" sz="1200"/>
              <a:t>., </a:t>
            </a:r>
            <a:r>
              <a:rPr lang="it-IT" sz="1200" err="1"/>
              <a:t>Adriansyah</a:t>
            </a:r>
            <a:r>
              <a:rPr lang="it-IT" sz="1200"/>
              <a:t>, A., De </a:t>
            </a:r>
            <a:r>
              <a:rPr lang="it-IT" sz="1200" err="1"/>
              <a:t>Medeiros</a:t>
            </a:r>
            <a:r>
              <a:rPr lang="it-IT" sz="1200"/>
              <a:t>, A. K. A., Arcieri, </a:t>
            </a:r>
            <a:r>
              <a:rPr lang="it-IT" sz="1200" err="1"/>
              <a:t>F</a:t>
            </a:r>
            <a:r>
              <a:rPr lang="it-IT" sz="1200"/>
              <a:t>., </a:t>
            </a:r>
            <a:r>
              <a:rPr lang="it-IT" sz="1200" err="1"/>
              <a:t>Baier</a:t>
            </a:r>
            <a:r>
              <a:rPr lang="it-IT" sz="1200"/>
              <a:t>, T., </a:t>
            </a:r>
            <a:r>
              <a:rPr lang="it-IT" sz="1200" err="1"/>
              <a:t>Blickle</a:t>
            </a:r>
            <a:r>
              <a:rPr lang="it-IT" sz="1200"/>
              <a:t>, T., ... &amp; </a:t>
            </a:r>
            <a:r>
              <a:rPr lang="it-IT" sz="1200" err="1"/>
              <a:t>Wynn</a:t>
            </a:r>
            <a:r>
              <a:rPr lang="it-IT" sz="1200"/>
              <a:t>, M. (2011, August). </a:t>
            </a:r>
            <a:r>
              <a:rPr lang="it-IT" sz="1200" err="1"/>
              <a:t>Process</a:t>
            </a:r>
            <a:r>
              <a:rPr lang="it-IT" sz="1200"/>
              <a:t> </a:t>
            </a:r>
            <a:r>
              <a:rPr lang="it-IT" sz="1200" err="1"/>
              <a:t>mining</a:t>
            </a:r>
            <a:r>
              <a:rPr lang="it-IT" sz="1200"/>
              <a:t> manifesto. In </a:t>
            </a:r>
            <a:r>
              <a:rPr lang="it-IT" sz="1200" i="1"/>
              <a:t>International Conference on Business </a:t>
            </a:r>
            <a:r>
              <a:rPr lang="it-IT" sz="1200" i="1" err="1"/>
              <a:t>Process</a:t>
            </a:r>
            <a:r>
              <a:rPr lang="it-IT" sz="1200" i="1"/>
              <a:t> Management</a:t>
            </a:r>
            <a:r>
              <a:rPr lang="it-IT" sz="1200"/>
              <a:t> (pp. 169-194). </a:t>
            </a:r>
            <a:r>
              <a:rPr lang="it-IT" sz="1200" err="1"/>
              <a:t>Springer</a:t>
            </a:r>
            <a:r>
              <a:rPr lang="it-IT" sz="1200"/>
              <a:t>, </a:t>
            </a:r>
            <a:r>
              <a:rPr lang="it-IT" sz="1200" err="1"/>
              <a:t>Berlin</a:t>
            </a:r>
            <a:r>
              <a:rPr lang="it-IT" sz="1200"/>
              <a:t>, Heidelberg.</a:t>
            </a:r>
            <a:endParaRPr lang="it-IT" sz="1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874024-C931-6244-A6EA-917AE0A798FE}"/>
              </a:ext>
            </a:extLst>
          </p:cNvPr>
          <p:cNvSpPr/>
          <p:nvPr/>
        </p:nvSpPr>
        <p:spPr>
          <a:xfrm>
            <a:off x="5035137" y="4108861"/>
            <a:ext cx="2101933" cy="261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42E106-5C2F-5A47-8490-E9FBE65209E1}"/>
              </a:ext>
            </a:extLst>
          </p:cNvPr>
          <p:cNvSpPr/>
          <p:nvPr/>
        </p:nvSpPr>
        <p:spPr>
          <a:xfrm>
            <a:off x="415599" y="2123180"/>
            <a:ext cx="11183501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6" indent="0">
              <a:buNone/>
            </a:pPr>
            <a:r>
              <a:rPr lang="it-IT" b="1" err="1">
                <a:solidFill>
                  <a:schemeClr val="tx1"/>
                </a:solidFill>
              </a:rPr>
              <a:t>Conformance</a:t>
            </a:r>
            <a:r>
              <a:rPr lang="it-IT">
                <a:solidFill>
                  <a:schemeClr val="tx1"/>
                </a:solidFill>
              </a:rPr>
              <a:t> - An </a:t>
            </a:r>
            <a:r>
              <a:rPr lang="it-IT" b="1" err="1">
                <a:solidFill>
                  <a:schemeClr val="tx1"/>
                </a:solidFill>
              </a:rPr>
              <a:t>existing</a:t>
            </a:r>
            <a:r>
              <a:rPr lang="it-IT" b="1">
                <a:solidFill>
                  <a:schemeClr val="tx1"/>
                </a:solidFill>
              </a:rPr>
              <a:t> model </a:t>
            </a:r>
            <a:r>
              <a:rPr lang="it-IT" err="1">
                <a:solidFill>
                  <a:schemeClr val="tx1"/>
                </a:solidFill>
              </a:rPr>
              <a:t>is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compared</a:t>
            </a:r>
            <a:r>
              <a:rPr lang="it-IT">
                <a:solidFill>
                  <a:schemeClr val="tx1"/>
                </a:solidFill>
              </a:rPr>
              <a:t> with </a:t>
            </a:r>
            <a:r>
              <a:rPr lang="it-IT" err="1">
                <a:solidFill>
                  <a:schemeClr val="tx1"/>
                </a:solidFill>
              </a:rPr>
              <a:t>its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b="1" err="1">
                <a:solidFill>
                  <a:schemeClr val="tx1"/>
                </a:solidFill>
              </a:rPr>
              <a:t>event</a:t>
            </a:r>
            <a:r>
              <a:rPr lang="it-IT" b="1">
                <a:solidFill>
                  <a:schemeClr val="tx1"/>
                </a:solidFill>
              </a:rPr>
              <a:t> log </a:t>
            </a:r>
            <a:r>
              <a:rPr lang="it-IT">
                <a:solidFill>
                  <a:schemeClr val="tx1"/>
                </a:solidFill>
              </a:rPr>
              <a:t>and </a:t>
            </a:r>
            <a:r>
              <a:rPr lang="it-IT" err="1">
                <a:solidFill>
                  <a:schemeClr val="tx1"/>
                </a:solidFill>
              </a:rPr>
              <a:t>discrepancies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between</a:t>
            </a:r>
            <a:r>
              <a:rPr lang="it-IT">
                <a:solidFill>
                  <a:schemeClr val="tx1"/>
                </a:solidFill>
              </a:rPr>
              <a:t> the log and the model are </a:t>
            </a:r>
            <a:r>
              <a:rPr lang="it-IT" err="1">
                <a:solidFill>
                  <a:schemeClr val="tx1"/>
                </a:solidFill>
              </a:rPr>
              <a:t>analysed</a:t>
            </a:r>
            <a:r>
              <a:rPr lang="it-IT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46F374-7FBA-E643-B069-94B74C11EBED}"/>
              </a:ext>
            </a:extLst>
          </p:cNvPr>
          <p:cNvSpPr/>
          <p:nvPr/>
        </p:nvSpPr>
        <p:spPr>
          <a:xfrm>
            <a:off x="415598" y="2944160"/>
            <a:ext cx="11183501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6" indent="0">
              <a:buNone/>
            </a:pPr>
            <a:r>
              <a:rPr lang="it-IT" b="1">
                <a:solidFill>
                  <a:schemeClr val="tx1"/>
                </a:solidFill>
              </a:rPr>
              <a:t>Enhancement</a:t>
            </a:r>
            <a:r>
              <a:rPr lang="it-IT">
                <a:solidFill>
                  <a:schemeClr val="tx1"/>
                </a:solidFill>
              </a:rPr>
              <a:t> – An </a:t>
            </a:r>
            <a:r>
              <a:rPr lang="it-IT" b="1" err="1">
                <a:solidFill>
                  <a:schemeClr val="tx1"/>
                </a:solidFill>
              </a:rPr>
              <a:t>existing</a:t>
            </a:r>
            <a:r>
              <a:rPr lang="it-IT" b="1">
                <a:solidFill>
                  <a:schemeClr val="tx1"/>
                </a:solidFill>
              </a:rPr>
              <a:t> model </a:t>
            </a:r>
            <a:r>
              <a:rPr lang="it-IT" err="1">
                <a:solidFill>
                  <a:schemeClr val="tx1"/>
                </a:solidFill>
              </a:rPr>
              <a:t>is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extended</a:t>
            </a:r>
            <a:r>
              <a:rPr lang="it-IT">
                <a:solidFill>
                  <a:schemeClr val="tx1"/>
                </a:solidFill>
              </a:rPr>
              <a:t>/</a:t>
            </a:r>
            <a:r>
              <a:rPr lang="it-IT" err="1">
                <a:solidFill>
                  <a:schemeClr val="tx1"/>
                </a:solidFill>
              </a:rPr>
              <a:t>modified</a:t>
            </a:r>
            <a:r>
              <a:rPr lang="it-IT">
                <a:solidFill>
                  <a:schemeClr val="tx1"/>
                </a:solidFill>
              </a:rPr>
              <a:t>,  so to </a:t>
            </a:r>
            <a:r>
              <a:rPr lang="it-IT" err="1">
                <a:solidFill>
                  <a:schemeClr val="tx1"/>
                </a:solidFill>
              </a:rPr>
              <a:t>improve</a:t>
            </a:r>
            <a:r>
              <a:rPr lang="it-IT">
                <a:solidFill>
                  <a:schemeClr val="tx1"/>
                </a:solidFill>
              </a:rPr>
              <a:t> the </a:t>
            </a:r>
            <a:r>
              <a:rPr lang="it-IT" err="1">
                <a:solidFill>
                  <a:schemeClr val="tx1"/>
                </a:solidFill>
              </a:rPr>
              <a:t>existing</a:t>
            </a:r>
            <a:r>
              <a:rPr lang="it-IT">
                <a:solidFill>
                  <a:schemeClr val="tx1"/>
                </a:solidFill>
              </a:rPr>
              <a:t> model and the Business </a:t>
            </a:r>
            <a:r>
              <a:rPr lang="it-IT" err="1">
                <a:solidFill>
                  <a:schemeClr val="tx1"/>
                </a:solidFill>
              </a:rPr>
              <a:t>Process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represented</a:t>
            </a:r>
            <a:r>
              <a:rPr lang="it-IT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61925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</a:t>
            </a:r>
            <a:r>
              <a:rPr lang="it-IT" err="1"/>
              <a:t>three</a:t>
            </a:r>
            <a:r>
              <a:rPr lang="it-IT"/>
              <a:t> </a:t>
            </a:r>
            <a:r>
              <a:rPr lang="it-IT" err="1"/>
              <a:t>basic</a:t>
            </a:r>
            <a:r>
              <a:rPr lang="it-IT"/>
              <a:t> </a:t>
            </a:r>
            <a:r>
              <a:rPr lang="it-IT" err="1"/>
              <a:t>types</a:t>
            </a:r>
            <a:r>
              <a:rPr lang="it-IT"/>
              <a:t> of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Mining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E49C6-BB7A-7348-94FF-A8D6A41E0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1420323"/>
          </a:xfrm>
        </p:spPr>
        <p:txBody>
          <a:bodyPr/>
          <a:lstStyle/>
          <a:p>
            <a:pPr marL="152396" indent="0">
              <a:buNone/>
            </a:pPr>
            <a:r>
              <a:rPr lang="it-IT" b="1" err="1">
                <a:solidFill>
                  <a:schemeClr val="tx1"/>
                </a:solidFill>
              </a:rPr>
              <a:t>Discovery</a:t>
            </a:r>
            <a:r>
              <a:rPr lang="it-IT">
                <a:solidFill>
                  <a:schemeClr val="tx1"/>
                </a:solidFill>
              </a:rPr>
              <a:t> – A Business </a:t>
            </a:r>
            <a:r>
              <a:rPr lang="it-IT" err="1">
                <a:solidFill>
                  <a:schemeClr val="tx1"/>
                </a:solidFill>
              </a:rPr>
              <a:t>Process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b="1">
                <a:solidFill>
                  <a:schemeClr val="tx1"/>
                </a:solidFill>
              </a:rPr>
              <a:t>model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is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discovered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b="1">
                <a:solidFill>
                  <a:schemeClr val="tx1"/>
                </a:solidFill>
              </a:rPr>
              <a:t>from an </a:t>
            </a:r>
            <a:r>
              <a:rPr lang="it-IT" b="1" err="1">
                <a:solidFill>
                  <a:schemeClr val="tx1"/>
                </a:solidFill>
              </a:rPr>
              <a:t>event</a:t>
            </a:r>
            <a:r>
              <a:rPr lang="it-IT" b="1">
                <a:solidFill>
                  <a:schemeClr val="tx1"/>
                </a:solidFill>
              </a:rPr>
              <a:t>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1809DD-9133-C243-A6CC-F6C20A64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2244"/>
            <a:ext cx="12192000" cy="12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4E065A-8E48-8D4A-8B68-AAD22D189EFC}"/>
              </a:ext>
            </a:extLst>
          </p:cNvPr>
          <p:cNvSpPr txBox="1"/>
          <p:nvPr/>
        </p:nvSpPr>
        <p:spPr>
          <a:xfrm>
            <a:off x="767644" y="2415822"/>
            <a:ext cx="123048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From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B5C9F2-586F-444E-A8AC-02ECFAB2E688}"/>
              </a:ext>
            </a:extLst>
          </p:cNvPr>
          <p:cNvSpPr txBox="1"/>
          <p:nvPr/>
        </p:nvSpPr>
        <p:spPr>
          <a:xfrm>
            <a:off x="791267" y="5182244"/>
            <a:ext cx="123048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A82754-5BC0-8C45-82DE-BDBD54C7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287" y="2242532"/>
            <a:ext cx="3933619" cy="28947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D817B4-BCFA-524A-8EC3-FB0EBD2615DC}"/>
              </a:ext>
            </a:extLst>
          </p:cNvPr>
          <p:cNvSpPr txBox="1"/>
          <p:nvPr/>
        </p:nvSpPr>
        <p:spPr>
          <a:xfrm>
            <a:off x="7351738" y="2208799"/>
            <a:ext cx="5941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IEEE Standard for </a:t>
            </a:r>
            <a:r>
              <a:rPr lang="it-IT" sz="1600" err="1"/>
              <a:t>eXtensible</a:t>
            </a:r>
            <a:r>
              <a:rPr lang="it-IT" sz="1600"/>
              <a:t> </a:t>
            </a:r>
            <a:r>
              <a:rPr lang="it-IT" sz="1600" err="1"/>
              <a:t>Event</a:t>
            </a:r>
            <a:r>
              <a:rPr lang="it-IT" sz="1600"/>
              <a:t> </a:t>
            </a:r>
            <a:r>
              <a:rPr lang="it-IT" sz="1600" err="1"/>
              <a:t>Stream</a:t>
            </a:r>
            <a:r>
              <a:rPr lang="it-IT" sz="1600"/>
              <a:t> (XES)</a:t>
            </a:r>
          </a:p>
          <a:p>
            <a:r>
              <a:rPr lang="it-IT" sz="1600">
                <a:hlinkClick r:id="rId4"/>
              </a:rPr>
              <a:t>https://xes-standard.org/</a:t>
            </a:r>
            <a:r>
              <a:rPr lang="it-IT" sz="1600"/>
              <a:t> 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3E2917E-1239-3246-B29B-43F029BC1C3F}"/>
              </a:ext>
            </a:extLst>
          </p:cNvPr>
          <p:cNvSpPr/>
          <p:nvPr/>
        </p:nvSpPr>
        <p:spPr>
          <a:xfrm rot="9432427">
            <a:off x="6392928" y="2510735"/>
            <a:ext cx="821788" cy="18982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72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Models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E49C6-BB7A-7348-94FF-A8D6A41E0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it-IT" err="1">
                <a:solidFill>
                  <a:schemeClr val="tx1"/>
                </a:solidFill>
              </a:rPr>
              <a:t>Process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Maps</a:t>
            </a:r>
            <a:r>
              <a:rPr lang="it-IT">
                <a:solidFill>
                  <a:schemeClr val="tx1"/>
                </a:solidFill>
              </a:rPr>
              <a:t> (</a:t>
            </a:r>
            <a:r>
              <a:rPr lang="it-IT" err="1">
                <a:solidFill>
                  <a:schemeClr val="tx1"/>
                </a:solidFill>
              </a:rPr>
              <a:t>aka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Directly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Follow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Graph</a:t>
            </a:r>
            <a:r>
              <a:rPr lang="it-IT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1809DD-9133-C243-A6CC-F6C20A64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6665"/>
            <a:ext cx="12192000" cy="12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B5C9F2-586F-444E-A8AC-02ECFAB2E688}"/>
              </a:ext>
            </a:extLst>
          </p:cNvPr>
          <p:cNvSpPr txBox="1"/>
          <p:nvPr/>
        </p:nvSpPr>
        <p:spPr>
          <a:xfrm>
            <a:off x="415600" y="4041839"/>
            <a:ext cx="195193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BPMN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AD2DA-6ACF-894F-8195-22E62B32F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9146"/>
            <a:ext cx="12192000" cy="970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5EB11C-1B0F-1442-B13C-68FAB2EF4AE8}"/>
              </a:ext>
            </a:extLst>
          </p:cNvPr>
          <p:cNvSpPr txBox="1"/>
          <p:nvPr/>
        </p:nvSpPr>
        <p:spPr>
          <a:xfrm>
            <a:off x="154379" y="6412675"/>
            <a:ext cx="12302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Business </a:t>
            </a:r>
            <a:r>
              <a:rPr lang="it-IT" sz="1400" err="1"/>
              <a:t>Process</a:t>
            </a:r>
            <a:r>
              <a:rPr lang="it-IT" sz="1400"/>
              <a:t> Model and </a:t>
            </a:r>
            <a:r>
              <a:rPr lang="it-IT" sz="1400" err="1"/>
              <a:t>Notation</a:t>
            </a:r>
            <a:r>
              <a:rPr lang="it-IT" sz="1400"/>
              <a:t> (BPMN) </a:t>
            </a:r>
            <a:r>
              <a:rPr lang="it-IT" sz="1400" err="1"/>
              <a:t>https</a:t>
            </a:r>
            <a:r>
              <a:rPr lang="it-IT" sz="1400"/>
              <a:t>://</a:t>
            </a:r>
            <a:r>
              <a:rPr lang="it-IT" sz="1400" err="1"/>
              <a:t>www.omg.org</a:t>
            </a:r>
            <a:r>
              <a:rPr lang="it-IT" sz="1400"/>
              <a:t>/</a:t>
            </a:r>
            <a:r>
              <a:rPr lang="it-IT" sz="1400" err="1"/>
              <a:t>spec</a:t>
            </a:r>
            <a:r>
              <a:rPr lang="it-IT" sz="1400"/>
              <a:t>/BPMN/2.0.2/PDF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A6569F-1BD6-BA40-BB8B-EF7DFC264245}"/>
              </a:ext>
            </a:extLst>
          </p:cNvPr>
          <p:cNvCxnSpPr>
            <a:cxnSpLocks/>
          </p:cNvCxnSpPr>
          <p:nvPr/>
        </p:nvCxnSpPr>
        <p:spPr>
          <a:xfrm>
            <a:off x="0" y="3764479"/>
            <a:ext cx="12192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1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 - 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EB11C-1B0F-1442-B13C-68FAB2EF4AE8}"/>
              </a:ext>
            </a:extLst>
          </p:cNvPr>
          <p:cNvSpPr txBox="1"/>
          <p:nvPr/>
        </p:nvSpPr>
        <p:spPr>
          <a:xfrm>
            <a:off x="154379" y="6412675"/>
            <a:ext cx="12302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Business </a:t>
            </a:r>
            <a:r>
              <a:rPr lang="it-IT" sz="1400" err="1"/>
              <a:t>Process</a:t>
            </a:r>
            <a:r>
              <a:rPr lang="it-IT" sz="1400"/>
              <a:t> Model and </a:t>
            </a:r>
            <a:r>
              <a:rPr lang="it-IT" sz="1400" err="1"/>
              <a:t>Notation</a:t>
            </a:r>
            <a:r>
              <a:rPr lang="it-IT" sz="1400"/>
              <a:t> (BPMN) </a:t>
            </a:r>
            <a:r>
              <a:rPr lang="it-IT" sz="1400" err="1"/>
              <a:t>https</a:t>
            </a:r>
            <a:r>
              <a:rPr lang="it-IT" sz="1400"/>
              <a:t>://</a:t>
            </a:r>
            <a:r>
              <a:rPr lang="it-IT" sz="1400" err="1"/>
              <a:t>www.omg.org</a:t>
            </a:r>
            <a:r>
              <a:rPr lang="it-IT" sz="1400"/>
              <a:t>/</a:t>
            </a:r>
            <a:r>
              <a:rPr lang="it-IT" sz="1400" err="1"/>
              <a:t>spec</a:t>
            </a:r>
            <a:r>
              <a:rPr lang="it-IT" sz="1400"/>
              <a:t>/BPMN/2.0.2/PDF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A36636-E37D-5043-9400-057A457E9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31" y="1628064"/>
            <a:ext cx="8176738" cy="432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18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/>
          <a:lstStyle/>
          <a:p>
            <a:r>
              <a:rPr lang="it-IT"/>
              <a:t>How </a:t>
            </a:r>
            <a:r>
              <a:rPr lang="it-IT" err="1"/>
              <a:t>does</a:t>
            </a:r>
            <a:r>
              <a:rPr lang="it-IT"/>
              <a:t>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Discovery</a:t>
            </a:r>
            <a:r>
              <a:rPr lang="it-IT"/>
              <a:t> work?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19DDC0-0D2B-F140-B9A7-4B63EEB58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428309"/>
              </p:ext>
            </p:extLst>
          </p:nvPr>
        </p:nvGraphicFramePr>
        <p:xfrm>
          <a:off x="5781439" y="1536633"/>
          <a:ext cx="5994961" cy="5043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834">
                  <a:extLst>
                    <a:ext uri="{9D8B030D-6E8A-4147-A177-3AD203B41FA5}">
                      <a16:colId xmlns:a16="http://schemas.microsoft.com/office/drawing/2014/main" val="2676501304"/>
                    </a:ext>
                  </a:extLst>
                </a:gridCol>
                <a:gridCol w="3037589">
                  <a:extLst>
                    <a:ext uri="{9D8B030D-6E8A-4147-A177-3AD203B41FA5}">
                      <a16:colId xmlns:a16="http://schemas.microsoft.com/office/drawing/2014/main" val="29105171"/>
                    </a:ext>
                  </a:extLst>
                </a:gridCol>
                <a:gridCol w="2037538">
                  <a:extLst>
                    <a:ext uri="{9D8B030D-6E8A-4147-A177-3AD203B41FA5}">
                      <a16:colId xmlns:a16="http://schemas.microsoft.com/office/drawing/2014/main" val="1502685620"/>
                    </a:ext>
                  </a:extLst>
                </a:gridCol>
              </a:tblGrid>
              <a:tr h="54394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u="none" strike="noStrike">
                          <a:effectLst/>
                        </a:rPr>
                        <a:t>Case ID</a:t>
                      </a:r>
                      <a:endParaRPr lang="it-IT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u="none" strike="noStrike">
                          <a:effectLst/>
                        </a:rPr>
                        <a:t>Activity</a:t>
                      </a:r>
                      <a:endParaRPr lang="it-IT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u="none" strike="noStrike" err="1">
                          <a:effectLst/>
                        </a:rPr>
                        <a:t>Timestamp</a:t>
                      </a:r>
                      <a:endParaRPr lang="it-IT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7363614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Receive Order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30/11/2020 14:03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581161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Check Order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08/12/2020 14:03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7032183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Approve Invoice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10/12/2020 14:57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5944532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Release Invoice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15/01/2021 11:15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5626014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Release Payment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02/02/2021 12:39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1457107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err="1">
                          <a:effectLst/>
                        </a:rPr>
                        <a:t>Ship</a:t>
                      </a:r>
                      <a:r>
                        <a:rPr lang="it-IT" sz="1800" u="none" strike="noStrike">
                          <a:effectLst/>
                        </a:rPr>
                        <a:t> </a:t>
                      </a:r>
                      <a:r>
                        <a:rPr lang="it-IT" sz="1800" u="none" strike="noStrike" err="1">
                          <a:effectLst/>
                        </a:rPr>
                        <a:t>Products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10/02/2021 14:39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8439322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Send Shipping Notification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10/03/2021 16:39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8909410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Receive Order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11/04/2021 14:05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6735566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Check Order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12/04/2021 14:06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1254810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Approve Invoice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13/04/2021 14:59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0039747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Release </a:t>
                      </a:r>
                      <a:r>
                        <a:rPr lang="it-IT" sz="1800" u="none" strike="noStrike" err="1">
                          <a:effectLst/>
                        </a:rPr>
                        <a:t>Invoice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14/04/2021 11:17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0002159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Release </a:t>
                      </a:r>
                      <a:r>
                        <a:rPr lang="it-IT" sz="1800" u="none" strike="noStrike" err="1">
                          <a:effectLst/>
                        </a:rPr>
                        <a:t>Payment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15/04/2021 12:40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5977497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err="1">
                          <a:effectLst/>
                        </a:rPr>
                        <a:t>Send</a:t>
                      </a:r>
                      <a:r>
                        <a:rPr lang="it-IT" sz="1800" u="none" strike="noStrike">
                          <a:effectLst/>
                        </a:rPr>
                        <a:t> </a:t>
                      </a:r>
                      <a:r>
                        <a:rPr lang="it-IT" sz="1800" u="none" strike="noStrike" err="1">
                          <a:effectLst/>
                        </a:rPr>
                        <a:t>Shipping</a:t>
                      </a:r>
                      <a:r>
                        <a:rPr lang="it-IT" sz="1800" u="none" strike="noStrike">
                          <a:effectLst/>
                        </a:rPr>
                        <a:t> Notification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31/04/2021 10:02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0334825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Ship Products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31/04/2021 10:50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854387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err="1">
                          <a:effectLst/>
                        </a:rPr>
                        <a:t>Receive</a:t>
                      </a:r>
                      <a:r>
                        <a:rPr lang="it-IT" sz="1800" u="none" strike="noStrike">
                          <a:effectLst/>
                        </a:rPr>
                        <a:t> Feedback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06/05/2021 14:38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8596708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163D1B-D965-AC41-B108-00881B1F935C}"/>
              </a:ext>
            </a:extLst>
          </p:cNvPr>
          <p:cNvCxnSpPr/>
          <p:nvPr/>
        </p:nvCxnSpPr>
        <p:spPr>
          <a:xfrm>
            <a:off x="5486400" y="2079812"/>
            <a:ext cx="0" cy="190051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A0CE80-0C38-4145-944A-7A4C50E97584}"/>
              </a:ext>
            </a:extLst>
          </p:cNvPr>
          <p:cNvCxnSpPr>
            <a:cxnSpLocks/>
          </p:cNvCxnSpPr>
          <p:nvPr/>
        </p:nvCxnSpPr>
        <p:spPr>
          <a:xfrm>
            <a:off x="5486400" y="4204213"/>
            <a:ext cx="0" cy="237588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43C4C7-85B6-5747-B24D-282E777998A1}"/>
              </a:ext>
            </a:extLst>
          </p:cNvPr>
          <p:cNvSpPr txBox="1"/>
          <p:nvPr/>
        </p:nvSpPr>
        <p:spPr>
          <a:xfrm>
            <a:off x="3650598" y="2840242"/>
            <a:ext cx="1117614" cy="954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it-IT" err="1"/>
              <a:t>Process</a:t>
            </a:r>
            <a:r>
              <a:rPr lang="it-IT"/>
              <a:t> </a:t>
            </a:r>
          </a:p>
          <a:p>
            <a:pPr algn="just"/>
            <a:r>
              <a:rPr lang="it-IT" err="1"/>
              <a:t>Instance</a:t>
            </a:r>
            <a:endParaRPr lang="it-IT"/>
          </a:p>
          <a:p>
            <a:pPr algn="just"/>
            <a:r>
              <a:rPr lang="it-IT"/>
              <a:t>ID 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70487-5332-3E4D-8FCA-5B42522C326C}"/>
              </a:ext>
            </a:extLst>
          </p:cNvPr>
          <p:cNvSpPr txBox="1"/>
          <p:nvPr/>
        </p:nvSpPr>
        <p:spPr>
          <a:xfrm>
            <a:off x="3650598" y="4739190"/>
            <a:ext cx="1117614" cy="954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it-IT" err="1"/>
              <a:t>Process</a:t>
            </a:r>
            <a:r>
              <a:rPr lang="it-IT"/>
              <a:t> </a:t>
            </a:r>
          </a:p>
          <a:p>
            <a:pPr algn="just"/>
            <a:r>
              <a:rPr lang="it-IT" err="1"/>
              <a:t>Instance</a:t>
            </a:r>
            <a:endParaRPr lang="it-IT"/>
          </a:p>
          <a:p>
            <a:pPr algn="just"/>
            <a:r>
              <a:rPr lang="it-IT"/>
              <a:t>ID 41</a:t>
            </a:r>
          </a:p>
        </p:txBody>
      </p:sp>
    </p:spTree>
    <p:extLst>
      <p:ext uri="{BB962C8B-B14F-4D97-AF65-F5344CB8AC3E}">
        <p14:creationId xmlns:p14="http://schemas.microsoft.com/office/powerpoint/2010/main" val="237514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/>
          <a:lstStyle/>
          <a:p>
            <a:r>
              <a:rPr lang="it-IT"/>
              <a:t>How </a:t>
            </a:r>
            <a:r>
              <a:rPr lang="it-IT" err="1"/>
              <a:t>does</a:t>
            </a:r>
            <a:r>
              <a:rPr lang="it-IT"/>
              <a:t>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Discovery</a:t>
            </a:r>
            <a:r>
              <a:rPr lang="it-IT"/>
              <a:t>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B19A8-4AC7-B64E-9A8E-9F1E7920E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261" y="1216807"/>
            <a:ext cx="10033739" cy="56411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2F9DF9-33A5-6D43-BBD9-C32C263FE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6"/>
          <a:stretch/>
        </p:blipFill>
        <p:spPr>
          <a:xfrm>
            <a:off x="0" y="1216808"/>
            <a:ext cx="8778919" cy="564119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EFF13C-B190-6B42-B600-7E168E8CB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080220"/>
              </p:ext>
            </p:extLst>
          </p:nvPr>
        </p:nvGraphicFramePr>
        <p:xfrm>
          <a:off x="5781439" y="1536633"/>
          <a:ext cx="5994961" cy="5043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834">
                  <a:extLst>
                    <a:ext uri="{9D8B030D-6E8A-4147-A177-3AD203B41FA5}">
                      <a16:colId xmlns:a16="http://schemas.microsoft.com/office/drawing/2014/main" val="2676501304"/>
                    </a:ext>
                  </a:extLst>
                </a:gridCol>
                <a:gridCol w="3037589">
                  <a:extLst>
                    <a:ext uri="{9D8B030D-6E8A-4147-A177-3AD203B41FA5}">
                      <a16:colId xmlns:a16="http://schemas.microsoft.com/office/drawing/2014/main" val="29105171"/>
                    </a:ext>
                  </a:extLst>
                </a:gridCol>
                <a:gridCol w="2037538">
                  <a:extLst>
                    <a:ext uri="{9D8B030D-6E8A-4147-A177-3AD203B41FA5}">
                      <a16:colId xmlns:a16="http://schemas.microsoft.com/office/drawing/2014/main" val="1502685620"/>
                    </a:ext>
                  </a:extLst>
                </a:gridCol>
              </a:tblGrid>
              <a:tr h="54394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u="none" strike="noStrike">
                          <a:effectLst/>
                        </a:rPr>
                        <a:t>Case ID</a:t>
                      </a:r>
                      <a:endParaRPr lang="it-IT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u="none" strike="noStrike">
                          <a:effectLst/>
                        </a:rPr>
                        <a:t>Activity</a:t>
                      </a:r>
                      <a:endParaRPr lang="it-IT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u="none" strike="noStrike" err="1">
                          <a:effectLst/>
                        </a:rPr>
                        <a:t>Timestamp</a:t>
                      </a:r>
                      <a:endParaRPr lang="it-IT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7363614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Receive Order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30/11/2020 14:03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581161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Check Order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08/12/2020 14:03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7032183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Approve Invoice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10/12/2020 14:57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5944532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Release Invoice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15/01/2021 11:15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5626014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Release Payment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02/02/2021 12:39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1457107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err="1">
                          <a:effectLst/>
                        </a:rPr>
                        <a:t>Ship</a:t>
                      </a:r>
                      <a:r>
                        <a:rPr lang="it-IT" sz="1800" u="none" strike="noStrike">
                          <a:effectLst/>
                        </a:rPr>
                        <a:t> </a:t>
                      </a:r>
                      <a:r>
                        <a:rPr lang="it-IT" sz="1800" u="none" strike="noStrike" err="1">
                          <a:effectLst/>
                        </a:rPr>
                        <a:t>Products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10/02/2021 14:39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8439322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Send Shipping Notification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10/03/2021 16:39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8909410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Receive Order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11/04/2021 14:05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6735566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Check Order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12/04/2021 14:06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1254810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Approve Invoice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13/04/2021 14:59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0039747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Release </a:t>
                      </a:r>
                      <a:r>
                        <a:rPr lang="it-IT" sz="1800" u="none" strike="noStrike" err="1">
                          <a:effectLst/>
                        </a:rPr>
                        <a:t>Invoice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14/04/2021 11:17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0002159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Release </a:t>
                      </a:r>
                      <a:r>
                        <a:rPr lang="it-IT" sz="1800" u="none" strike="noStrike" err="1">
                          <a:effectLst/>
                        </a:rPr>
                        <a:t>Payment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15/04/2021 12:40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5977497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err="1">
                          <a:effectLst/>
                        </a:rPr>
                        <a:t>Send</a:t>
                      </a:r>
                      <a:r>
                        <a:rPr lang="it-IT" sz="1800" u="none" strike="noStrike">
                          <a:effectLst/>
                        </a:rPr>
                        <a:t> </a:t>
                      </a:r>
                      <a:r>
                        <a:rPr lang="it-IT" sz="1800" u="none" strike="noStrike" err="1">
                          <a:effectLst/>
                        </a:rPr>
                        <a:t>Shipping</a:t>
                      </a:r>
                      <a:r>
                        <a:rPr lang="it-IT" sz="1800" u="none" strike="noStrike">
                          <a:effectLst/>
                        </a:rPr>
                        <a:t> Notification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31/04/2021 10:02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0334825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Ship Products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31/04/2021 10:50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854387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Receive Feedback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06/05/2021 14:38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859670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C9AB476-BF36-3F48-919E-6A1B66A85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99724">
            <a:off x="2279214" y="3792821"/>
            <a:ext cx="595644" cy="123995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B62417-79F1-7048-86CD-147DD6348EB2}"/>
              </a:ext>
            </a:extLst>
          </p:cNvPr>
          <p:cNvCxnSpPr/>
          <p:nvPr/>
        </p:nvCxnSpPr>
        <p:spPr>
          <a:xfrm>
            <a:off x="5486400" y="2079812"/>
            <a:ext cx="0" cy="190051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E988DD-E62D-0741-93D2-4836A02B80C4}"/>
              </a:ext>
            </a:extLst>
          </p:cNvPr>
          <p:cNvCxnSpPr>
            <a:cxnSpLocks/>
          </p:cNvCxnSpPr>
          <p:nvPr/>
        </p:nvCxnSpPr>
        <p:spPr>
          <a:xfrm>
            <a:off x="5486400" y="4204213"/>
            <a:ext cx="0" cy="237588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9CDC0D-3118-0441-A1EC-74E3FFC0DEC1}"/>
              </a:ext>
            </a:extLst>
          </p:cNvPr>
          <p:cNvSpPr txBox="1"/>
          <p:nvPr/>
        </p:nvSpPr>
        <p:spPr>
          <a:xfrm>
            <a:off x="3650598" y="2840242"/>
            <a:ext cx="1117614" cy="954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it-IT" err="1">
                <a:solidFill>
                  <a:schemeClr val="bg1"/>
                </a:solidFill>
              </a:rPr>
              <a:t>Process</a:t>
            </a:r>
            <a:r>
              <a:rPr lang="it-IT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it-IT" err="1">
                <a:solidFill>
                  <a:schemeClr val="bg1"/>
                </a:solidFill>
              </a:rPr>
              <a:t>Instance</a:t>
            </a:r>
            <a:endParaRPr lang="it-IT">
              <a:solidFill>
                <a:schemeClr val="bg1"/>
              </a:solidFill>
            </a:endParaRPr>
          </a:p>
          <a:p>
            <a:pPr algn="just"/>
            <a:r>
              <a:rPr lang="it-IT">
                <a:solidFill>
                  <a:schemeClr val="bg1"/>
                </a:solidFill>
              </a:rPr>
              <a:t>ID 40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7631E2-4D9A-A14B-8B7D-A4852FF6F201}"/>
              </a:ext>
            </a:extLst>
          </p:cNvPr>
          <p:cNvSpPr txBox="1"/>
          <p:nvPr/>
        </p:nvSpPr>
        <p:spPr>
          <a:xfrm>
            <a:off x="3650598" y="4739190"/>
            <a:ext cx="1117614" cy="954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it-IT" err="1">
                <a:solidFill>
                  <a:schemeClr val="bg1"/>
                </a:solidFill>
              </a:rPr>
              <a:t>Process</a:t>
            </a:r>
            <a:r>
              <a:rPr lang="it-IT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it-IT" err="1">
                <a:solidFill>
                  <a:schemeClr val="bg1"/>
                </a:solidFill>
              </a:rPr>
              <a:t>Instance</a:t>
            </a:r>
            <a:endParaRPr lang="it-IT">
              <a:solidFill>
                <a:schemeClr val="bg1"/>
              </a:solidFill>
            </a:endParaRPr>
          </a:p>
          <a:p>
            <a:pPr algn="just"/>
            <a:r>
              <a:rPr lang="it-IT">
                <a:solidFill>
                  <a:schemeClr val="bg1"/>
                </a:solidFill>
              </a:rPr>
              <a:t>ID 41</a:t>
            </a:r>
          </a:p>
        </p:txBody>
      </p:sp>
    </p:spTree>
    <p:extLst>
      <p:ext uri="{BB962C8B-B14F-4D97-AF65-F5344CB8AC3E}">
        <p14:creationId xmlns:p14="http://schemas.microsoft.com/office/powerpoint/2010/main" val="468953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How </a:t>
            </a:r>
            <a:r>
              <a:rPr lang="it-IT" err="1"/>
              <a:t>does</a:t>
            </a:r>
            <a:r>
              <a:rPr lang="it-IT"/>
              <a:t>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Discovery</a:t>
            </a:r>
            <a:r>
              <a:rPr lang="it-IT"/>
              <a:t> work?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17FC1-CEBD-5648-B0DD-90E69A523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536633"/>
            <a:ext cx="3457153" cy="930994"/>
          </a:xfrm>
        </p:spPr>
        <p:txBody>
          <a:bodyPr/>
          <a:lstStyle/>
          <a:p>
            <a:pPr marL="152396" indent="0">
              <a:buNone/>
            </a:pP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Instance</a:t>
            </a:r>
            <a:r>
              <a:rPr lang="it-IT"/>
              <a:t> ID 40</a:t>
            </a:r>
          </a:p>
          <a:p>
            <a:pPr marL="152396" indent="0">
              <a:buNone/>
            </a:pPr>
            <a:endParaRPr lang="it-IT"/>
          </a:p>
          <a:p>
            <a:pPr marL="152396" indent="0">
              <a:buNone/>
            </a:pPr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ADC30-DD2D-6B4A-9AED-4028DF580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095"/>
          <a:stretch/>
        </p:blipFill>
        <p:spPr>
          <a:xfrm>
            <a:off x="568512" y="2090586"/>
            <a:ext cx="2187213" cy="116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ADE5A0-7CC4-2743-A5F7-B65DD5D88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" y="4108093"/>
            <a:ext cx="12192000" cy="107956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6511576-F6EE-1C48-BCDA-AF802B178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31808"/>
              </p:ext>
            </p:extLst>
          </p:nvPr>
        </p:nvGraphicFramePr>
        <p:xfrm>
          <a:off x="8279704" y="316207"/>
          <a:ext cx="3858508" cy="1539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2028">
                  <a:extLst>
                    <a:ext uri="{9D8B030D-6E8A-4147-A177-3AD203B41FA5}">
                      <a16:colId xmlns:a16="http://schemas.microsoft.com/office/drawing/2014/main" val="2676501304"/>
                    </a:ext>
                  </a:extLst>
                </a:gridCol>
                <a:gridCol w="1955069">
                  <a:extLst>
                    <a:ext uri="{9D8B030D-6E8A-4147-A177-3AD203B41FA5}">
                      <a16:colId xmlns:a16="http://schemas.microsoft.com/office/drawing/2014/main" val="29105171"/>
                    </a:ext>
                  </a:extLst>
                </a:gridCol>
                <a:gridCol w="1311411">
                  <a:extLst>
                    <a:ext uri="{9D8B030D-6E8A-4147-A177-3AD203B41FA5}">
                      <a16:colId xmlns:a16="http://schemas.microsoft.com/office/drawing/2014/main" val="1502685620"/>
                    </a:ext>
                  </a:extLst>
                </a:gridCol>
              </a:tblGrid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>
                          <a:effectLst/>
                        </a:rPr>
                        <a:t>Case ID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>
                          <a:effectLst/>
                        </a:rPr>
                        <a:t>Activity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 err="1">
                          <a:effectLst/>
                        </a:rPr>
                        <a:t>Timestamp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7363614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Receive</a:t>
                      </a:r>
                      <a:r>
                        <a:rPr lang="it-IT" sz="1200" u="none" strike="noStrike">
                          <a:effectLst/>
                        </a:rPr>
                        <a:t>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30/11/2020 14:03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581161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Check</a:t>
                      </a:r>
                      <a:r>
                        <a:rPr lang="it-IT" sz="1200" u="none" strike="noStrike">
                          <a:effectLst/>
                        </a:rPr>
                        <a:t>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08/12/2020 14:03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7032183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Approve 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10/12/2020 14:57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5944532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</a:t>
                      </a:r>
                      <a:r>
                        <a:rPr lang="it-IT" sz="1200" u="none" strike="noStrike" err="1">
                          <a:effectLst/>
                        </a:rPr>
                        <a:t>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15/01/2021 11:15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5626014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Payment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02/02/2021 12:39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1457107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Ship</a:t>
                      </a:r>
                      <a:r>
                        <a:rPr lang="it-IT" sz="1200" u="none" strike="noStrike">
                          <a:effectLst/>
                        </a:rPr>
                        <a:t> </a:t>
                      </a:r>
                      <a:r>
                        <a:rPr lang="it-IT" sz="1200" u="none" strike="noStrike" err="1">
                          <a:effectLst/>
                        </a:rPr>
                        <a:t>Products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10/02/2021 14:39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8439322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Send Shipping Notification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10/03/2021 16:39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890941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F48051-FAEA-434D-A40F-3493075EC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340225"/>
              </p:ext>
            </p:extLst>
          </p:nvPr>
        </p:nvGraphicFramePr>
        <p:xfrm>
          <a:off x="8279704" y="5235878"/>
          <a:ext cx="3912295" cy="1572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0281">
                  <a:extLst>
                    <a:ext uri="{9D8B030D-6E8A-4147-A177-3AD203B41FA5}">
                      <a16:colId xmlns:a16="http://schemas.microsoft.com/office/drawing/2014/main" val="2758852856"/>
                    </a:ext>
                  </a:extLst>
                </a:gridCol>
                <a:gridCol w="1982322">
                  <a:extLst>
                    <a:ext uri="{9D8B030D-6E8A-4147-A177-3AD203B41FA5}">
                      <a16:colId xmlns:a16="http://schemas.microsoft.com/office/drawing/2014/main" val="1214781630"/>
                    </a:ext>
                  </a:extLst>
                </a:gridCol>
                <a:gridCol w="1329692">
                  <a:extLst>
                    <a:ext uri="{9D8B030D-6E8A-4147-A177-3AD203B41FA5}">
                      <a16:colId xmlns:a16="http://schemas.microsoft.com/office/drawing/2014/main" val="3404084104"/>
                    </a:ext>
                  </a:extLst>
                </a:gridCol>
              </a:tblGrid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Receive</a:t>
                      </a:r>
                      <a:r>
                        <a:rPr lang="it-IT" sz="1200" u="none" strike="noStrike">
                          <a:effectLst/>
                        </a:rPr>
                        <a:t>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11/04/2021 14:05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8523967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Check</a:t>
                      </a:r>
                      <a:r>
                        <a:rPr lang="it-IT" sz="1200" u="none" strike="noStrike">
                          <a:effectLst/>
                        </a:rPr>
                        <a:t>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12/04/2021 14:06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2620055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Approve</a:t>
                      </a:r>
                      <a:r>
                        <a:rPr lang="it-IT" sz="1200" u="none" strike="noStrike">
                          <a:effectLst/>
                        </a:rPr>
                        <a:t> </a:t>
                      </a:r>
                      <a:r>
                        <a:rPr lang="it-IT" sz="1200" u="none" strike="noStrike" err="1">
                          <a:effectLst/>
                        </a:rPr>
                        <a:t>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13/04/2021 14:59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2306704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</a:t>
                      </a:r>
                      <a:r>
                        <a:rPr lang="it-IT" sz="1200" u="none" strike="noStrike" err="1">
                          <a:effectLst/>
                        </a:rPr>
                        <a:t>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14/04/2021 11:17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5881642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</a:t>
                      </a:r>
                      <a:r>
                        <a:rPr lang="it-IT" sz="1200" u="none" strike="noStrike" err="1">
                          <a:effectLst/>
                        </a:rPr>
                        <a:t>Payment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15/04/2021 12:40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4929243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Send</a:t>
                      </a:r>
                      <a:r>
                        <a:rPr lang="it-IT" sz="1200" u="none" strike="noStrike">
                          <a:effectLst/>
                        </a:rPr>
                        <a:t> </a:t>
                      </a:r>
                      <a:r>
                        <a:rPr lang="it-IT" sz="1200" u="none" strike="noStrike" err="1">
                          <a:effectLst/>
                        </a:rPr>
                        <a:t>Shipping</a:t>
                      </a:r>
                      <a:r>
                        <a:rPr lang="it-IT" sz="1200" u="none" strike="noStrike">
                          <a:effectLst/>
                        </a:rPr>
                        <a:t> Notification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31/04/2021 10:02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795871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Ship</a:t>
                      </a:r>
                      <a:r>
                        <a:rPr lang="it-IT" sz="1200" u="none" strike="noStrike">
                          <a:effectLst/>
                        </a:rPr>
                        <a:t> </a:t>
                      </a:r>
                      <a:r>
                        <a:rPr lang="it-IT" sz="1200" u="none" strike="noStrike" err="1">
                          <a:effectLst/>
                        </a:rPr>
                        <a:t>Products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31/04/2021 10:50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5439191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Receive</a:t>
                      </a:r>
                      <a:r>
                        <a:rPr lang="it-IT" sz="1200" u="none" strike="noStrike">
                          <a:effectLst/>
                        </a:rPr>
                        <a:t> Feedback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06/05/2021 14:38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8305239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D5CA09-910C-3F45-940E-D7A2A5318C3D}"/>
              </a:ext>
            </a:extLst>
          </p:cNvPr>
          <p:cNvCxnSpPr>
            <a:cxnSpLocks/>
          </p:cNvCxnSpPr>
          <p:nvPr/>
        </p:nvCxnSpPr>
        <p:spPr>
          <a:xfrm>
            <a:off x="0" y="3764479"/>
            <a:ext cx="12192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BF5F4AD-0FC4-0045-BFF0-3DF434803713}"/>
              </a:ext>
            </a:extLst>
          </p:cNvPr>
          <p:cNvSpPr txBox="1">
            <a:spLocks/>
          </p:cNvSpPr>
          <p:nvPr/>
        </p:nvSpPr>
        <p:spPr>
          <a:xfrm>
            <a:off x="0" y="3685159"/>
            <a:ext cx="3457153" cy="930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Font typeface="Arial"/>
              <a:buNone/>
            </a:pP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Instance</a:t>
            </a:r>
            <a:r>
              <a:rPr lang="it-IT"/>
              <a:t> ID 41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79E8A1-DECB-C744-B5A2-0517C40E3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05" r="68428"/>
          <a:stretch/>
        </p:blipFill>
        <p:spPr>
          <a:xfrm>
            <a:off x="2755726" y="2087730"/>
            <a:ext cx="1465544" cy="116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C1779F-F831-614B-9BB2-21A79ADB6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47" r="56519"/>
          <a:stretch/>
        </p:blipFill>
        <p:spPr>
          <a:xfrm>
            <a:off x="4183692" y="2087730"/>
            <a:ext cx="1415441" cy="1168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B34EE6-495C-894D-8176-87C44185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81" r="43852"/>
          <a:stretch/>
        </p:blipFill>
        <p:spPr>
          <a:xfrm>
            <a:off x="5599134" y="2087730"/>
            <a:ext cx="1465545" cy="116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C7AD0-8F06-8844-B4C4-45E454BEC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48" r="31401"/>
          <a:stretch/>
        </p:blipFill>
        <p:spPr>
          <a:xfrm>
            <a:off x="7064679" y="2087730"/>
            <a:ext cx="1440493" cy="1168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7610AA-71DE-5343-B436-21EDA4CBE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99" r="18517"/>
          <a:stretch/>
        </p:blipFill>
        <p:spPr>
          <a:xfrm>
            <a:off x="8505173" y="2087730"/>
            <a:ext cx="1490594" cy="1168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534527-71B2-3148-861F-E1ACA88FB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82"/>
          <a:stretch/>
        </p:blipFill>
        <p:spPr>
          <a:xfrm>
            <a:off x="9995769" y="2087730"/>
            <a:ext cx="2142441" cy="116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E3E8B0-3510-B64F-AA68-1C491761BDBF}"/>
              </a:ext>
            </a:extLst>
          </p:cNvPr>
          <p:cNvSpPr txBox="1"/>
          <p:nvPr/>
        </p:nvSpPr>
        <p:spPr>
          <a:xfrm>
            <a:off x="4346532" y="-751562"/>
            <a:ext cx="18473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72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How </a:t>
            </a:r>
            <a:r>
              <a:rPr lang="it-IT" err="1"/>
              <a:t>does</a:t>
            </a:r>
            <a:r>
              <a:rPr lang="it-IT"/>
              <a:t>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Discovery</a:t>
            </a:r>
            <a:r>
              <a:rPr lang="it-IT"/>
              <a:t> work?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113E87-9EB4-6B46-870F-AF7D0DAF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8663"/>
            <a:ext cx="12192000" cy="2150977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4E5632-C19A-954B-8B31-BE7DC6818F9C}"/>
              </a:ext>
            </a:extLst>
          </p:cNvPr>
          <p:cNvSpPr txBox="1">
            <a:spLocks/>
          </p:cNvSpPr>
          <p:nvPr/>
        </p:nvSpPr>
        <p:spPr>
          <a:xfrm>
            <a:off x="415600" y="1705685"/>
            <a:ext cx="3457153" cy="1725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Font typeface="Arial"/>
              <a:buNone/>
            </a:pPr>
            <a:r>
              <a:rPr lang="it-IT" err="1"/>
              <a:t>Discovered</a:t>
            </a:r>
            <a:r>
              <a:rPr lang="it-IT"/>
              <a:t> </a:t>
            </a:r>
            <a:r>
              <a:rPr lang="it-IT" err="1"/>
              <a:t>Process</a:t>
            </a:r>
            <a:r>
              <a:rPr lang="it-IT"/>
              <a:t> Model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5BD742-2A91-604E-B796-5DD266265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680446"/>
              </p:ext>
            </p:extLst>
          </p:nvPr>
        </p:nvGraphicFramePr>
        <p:xfrm>
          <a:off x="1215025" y="4925785"/>
          <a:ext cx="3858508" cy="1539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2028">
                  <a:extLst>
                    <a:ext uri="{9D8B030D-6E8A-4147-A177-3AD203B41FA5}">
                      <a16:colId xmlns:a16="http://schemas.microsoft.com/office/drawing/2014/main" val="2676501304"/>
                    </a:ext>
                  </a:extLst>
                </a:gridCol>
                <a:gridCol w="1955069">
                  <a:extLst>
                    <a:ext uri="{9D8B030D-6E8A-4147-A177-3AD203B41FA5}">
                      <a16:colId xmlns:a16="http://schemas.microsoft.com/office/drawing/2014/main" val="29105171"/>
                    </a:ext>
                  </a:extLst>
                </a:gridCol>
                <a:gridCol w="1311411">
                  <a:extLst>
                    <a:ext uri="{9D8B030D-6E8A-4147-A177-3AD203B41FA5}">
                      <a16:colId xmlns:a16="http://schemas.microsoft.com/office/drawing/2014/main" val="1502685620"/>
                    </a:ext>
                  </a:extLst>
                </a:gridCol>
              </a:tblGrid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>
                          <a:effectLst/>
                        </a:rPr>
                        <a:t>Case ID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>
                          <a:effectLst/>
                        </a:rPr>
                        <a:t>Activity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 err="1">
                          <a:effectLst/>
                        </a:rPr>
                        <a:t>Timestamp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7363614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Receive</a:t>
                      </a:r>
                      <a:r>
                        <a:rPr lang="it-IT" sz="1200" u="none" strike="noStrike">
                          <a:effectLst/>
                        </a:rPr>
                        <a:t>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30/11/2020 14:03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581161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Check</a:t>
                      </a:r>
                      <a:r>
                        <a:rPr lang="it-IT" sz="1200" u="none" strike="noStrike">
                          <a:effectLst/>
                        </a:rPr>
                        <a:t>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08/12/2020 14:03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7032183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Approve 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10/12/2020 14:57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5944532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</a:t>
                      </a:r>
                      <a:r>
                        <a:rPr lang="it-IT" sz="1200" u="none" strike="noStrike" err="1">
                          <a:effectLst/>
                        </a:rPr>
                        <a:t>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15/01/2021 11:15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5626014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Payment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02/02/2021 12:39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1457107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Ship</a:t>
                      </a:r>
                      <a:r>
                        <a:rPr lang="it-IT" sz="1200" u="none" strike="noStrike">
                          <a:effectLst/>
                        </a:rPr>
                        <a:t> </a:t>
                      </a:r>
                      <a:r>
                        <a:rPr lang="it-IT" sz="1200" u="none" strike="noStrike" err="1">
                          <a:effectLst/>
                        </a:rPr>
                        <a:t>Products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10/02/2021 14:39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8439322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Send Shipping Notification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10/03/2021 16:39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890941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568A4A-B283-8243-81B0-C00B09196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124407"/>
              </p:ext>
            </p:extLst>
          </p:nvPr>
        </p:nvGraphicFramePr>
        <p:xfrm>
          <a:off x="6096000" y="4909397"/>
          <a:ext cx="3912295" cy="1572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0281">
                  <a:extLst>
                    <a:ext uri="{9D8B030D-6E8A-4147-A177-3AD203B41FA5}">
                      <a16:colId xmlns:a16="http://schemas.microsoft.com/office/drawing/2014/main" val="2758852856"/>
                    </a:ext>
                  </a:extLst>
                </a:gridCol>
                <a:gridCol w="1982322">
                  <a:extLst>
                    <a:ext uri="{9D8B030D-6E8A-4147-A177-3AD203B41FA5}">
                      <a16:colId xmlns:a16="http://schemas.microsoft.com/office/drawing/2014/main" val="1214781630"/>
                    </a:ext>
                  </a:extLst>
                </a:gridCol>
                <a:gridCol w="1329692">
                  <a:extLst>
                    <a:ext uri="{9D8B030D-6E8A-4147-A177-3AD203B41FA5}">
                      <a16:colId xmlns:a16="http://schemas.microsoft.com/office/drawing/2014/main" val="3404084104"/>
                    </a:ext>
                  </a:extLst>
                </a:gridCol>
              </a:tblGrid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Receive</a:t>
                      </a:r>
                      <a:r>
                        <a:rPr lang="it-IT" sz="1200" u="none" strike="noStrike">
                          <a:effectLst/>
                        </a:rPr>
                        <a:t>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11/04/2021 14:05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8523967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Check</a:t>
                      </a:r>
                      <a:r>
                        <a:rPr lang="it-IT" sz="1200" u="none" strike="noStrike">
                          <a:effectLst/>
                        </a:rPr>
                        <a:t>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12/04/2021 14:06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2620055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Approve</a:t>
                      </a:r>
                      <a:r>
                        <a:rPr lang="it-IT" sz="1200" u="none" strike="noStrike">
                          <a:effectLst/>
                        </a:rPr>
                        <a:t> </a:t>
                      </a:r>
                      <a:r>
                        <a:rPr lang="it-IT" sz="1200" u="none" strike="noStrike" err="1">
                          <a:effectLst/>
                        </a:rPr>
                        <a:t>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13/04/2021 14:59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2306704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</a:t>
                      </a:r>
                      <a:r>
                        <a:rPr lang="it-IT" sz="1200" u="none" strike="noStrike" err="1">
                          <a:effectLst/>
                        </a:rPr>
                        <a:t>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14/04/2021 11:17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5881642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</a:t>
                      </a:r>
                      <a:r>
                        <a:rPr lang="it-IT" sz="1200" u="none" strike="noStrike" err="1">
                          <a:effectLst/>
                        </a:rPr>
                        <a:t>Payment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15/04/2021 12:40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4929243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Send</a:t>
                      </a:r>
                      <a:r>
                        <a:rPr lang="it-IT" sz="1200" u="none" strike="noStrike">
                          <a:effectLst/>
                        </a:rPr>
                        <a:t> </a:t>
                      </a:r>
                      <a:r>
                        <a:rPr lang="it-IT" sz="1200" u="none" strike="noStrike" err="1">
                          <a:effectLst/>
                        </a:rPr>
                        <a:t>Shipping</a:t>
                      </a:r>
                      <a:r>
                        <a:rPr lang="it-IT" sz="1200" u="none" strike="noStrike">
                          <a:effectLst/>
                        </a:rPr>
                        <a:t> Notification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31/04/2021 10:02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795871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Ship</a:t>
                      </a:r>
                      <a:r>
                        <a:rPr lang="it-IT" sz="1200" u="none" strike="noStrike">
                          <a:effectLst/>
                        </a:rPr>
                        <a:t> </a:t>
                      </a:r>
                      <a:r>
                        <a:rPr lang="it-IT" sz="1200" u="none" strike="noStrike" err="1">
                          <a:effectLst/>
                        </a:rPr>
                        <a:t>Products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31/04/2021 10:50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5439191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Receive</a:t>
                      </a:r>
                      <a:r>
                        <a:rPr lang="it-IT" sz="1200" u="none" strike="noStrike">
                          <a:effectLst/>
                        </a:rPr>
                        <a:t> Feedback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06/05/2021 14:38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8305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66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Mining</a:t>
            </a:r>
            <a:r>
              <a:rPr lang="it-IT"/>
              <a:t> </a:t>
            </a:r>
            <a:r>
              <a:rPr lang="it-IT" err="1"/>
              <a:t>Algorithms</a:t>
            </a:r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998C4-57D7-674D-A44C-51CB7521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A5D715-43FD-9A43-A8A9-31CB42EFC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6967"/>
            <a:ext cx="12192000" cy="4814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30A253-16EC-F84F-AD11-E66A1FDB3094}"/>
              </a:ext>
            </a:extLst>
          </p:cNvPr>
          <p:cNvSpPr txBox="1"/>
          <p:nvPr/>
        </p:nvSpPr>
        <p:spPr>
          <a:xfrm>
            <a:off x="0" y="6421160"/>
            <a:ext cx="12089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/>
              <a:t>Augusto, A., Conforti, </a:t>
            </a:r>
            <a:r>
              <a:rPr lang="it-IT" sz="1000" err="1"/>
              <a:t>R</a:t>
            </a:r>
            <a:r>
              <a:rPr lang="it-IT" sz="1000"/>
              <a:t>., Dumas, M., La Rosa, M., Maggi, </a:t>
            </a:r>
            <a:r>
              <a:rPr lang="it-IT" sz="1000" err="1"/>
              <a:t>F</a:t>
            </a:r>
            <a:r>
              <a:rPr lang="it-IT" sz="1000"/>
              <a:t>. M., </a:t>
            </a:r>
            <a:r>
              <a:rPr lang="it-IT" sz="1000" err="1"/>
              <a:t>Marrella</a:t>
            </a:r>
            <a:r>
              <a:rPr lang="it-IT" sz="1000"/>
              <a:t>, A., ... &amp; </a:t>
            </a:r>
            <a:r>
              <a:rPr lang="it-IT" sz="1000" err="1"/>
              <a:t>Soo</a:t>
            </a:r>
            <a:r>
              <a:rPr lang="it-IT" sz="1000"/>
              <a:t>, A. (2018). </a:t>
            </a:r>
            <a:r>
              <a:rPr lang="it-IT" sz="1000" err="1"/>
              <a:t>Automated</a:t>
            </a:r>
            <a:r>
              <a:rPr lang="it-IT" sz="1000"/>
              <a:t> </a:t>
            </a:r>
            <a:r>
              <a:rPr lang="it-IT" sz="1000" err="1"/>
              <a:t>discovery</a:t>
            </a:r>
            <a:r>
              <a:rPr lang="it-IT" sz="1000"/>
              <a:t> of </a:t>
            </a:r>
            <a:r>
              <a:rPr lang="it-IT" sz="1000" err="1"/>
              <a:t>process</a:t>
            </a:r>
            <a:r>
              <a:rPr lang="it-IT" sz="1000"/>
              <a:t> </a:t>
            </a:r>
            <a:r>
              <a:rPr lang="it-IT" sz="1000" err="1"/>
              <a:t>models</a:t>
            </a:r>
            <a:r>
              <a:rPr lang="it-IT" sz="1000"/>
              <a:t> from </a:t>
            </a:r>
            <a:r>
              <a:rPr lang="it-IT" sz="1000" err="1"/>
              <a:t>event</a:t>
            </a:r>
            <a:r>
              <a:rPr lang="it-IT" sz="1000"/>
              <a:t> </a:t>
            </a:r>
            <a:r>
              <a:rPr lang="it-IT" sz="1000" err="1"/>
              <a:t>logs</a:t>
            </a:r>
            <a:r>
              <a:rPr lang="it-IT" sz="1000"/>
              <a:t>: </a:t>
            </a:r>
            <a:r>
              <a:rPr lang="it-IT" sz="1000" err="1"/>
              <a:t>Review</a:t>
            </a:r>
            <a:r>
              <a:rPr lang="it-IT" sz="1000"/>
              <a:t> and benchmark. </a:t>
            </a:r>
            <a:r>
              <a:rPr lang="it-IT" sz="1000" i="1"/>
              <a:t>IEEE </a:t>
            </a:r>
            <a:r>
              <a:rPr lang="it-IT" sz="1000" i="1" err="1"/>
              <a:t>transactions</a:t>
            </a:r>
            <a:r>
              <a:rPr lang="it-IT" sz="1000" i="1"/>
              <a:t> on </a:t>
            </a:r>
            <a:r>
              <a:rPr lang="it-IT" sz="1000" i="1" err="1"/>
              <a:t>knowledge</a:t>
            </a:r>
            <a:r>
              <a:rPr lang="it-IT" sz="1000" i="1"/>
              <a:t> and data </a:t>
            </a:r>
            <a:r>
              <a:rPr lang="it-IT" sz="1000" i="1" err="1"/>
              <a:t>engineering</a:t>
            </a:r>
            <a:r>
              <a:rPr lang="it-IT" sz="1000"/>
              <a:t>, </a:t>
            </a:r>
            <a:r>
              <a:rPr lang="it-IT" sz="1000" i="1"/>
              <a:t>31</a:t>
            </a:r>
            <a:r>
              <a:rPr lang="it-IT" sz="1000"/>
              <a:t>(4), 686-705.</a:t>
            </a:r>
          </a:p>
        </p:txBody>
      </p:sp>
    </p:spTree>
    <p:extLst>
      <p:ext uri="{BB962C8B-B14F-4D97-AF65-F5344CB8AC3E}">
        <p14:creationId xmlns:p14="http://schemas.microsoft.com/office/powerpoint/2010/main" val="3709404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it-IT"/>
              <a:t>Business </a:t>
            </a:r>
            <a:r>
              <a:rPr lang="it-IT" err="1"/>
              <a:t>Process</a:t>
            </a:r>
            <a:r>
              <a:rPr lang="it-IT"/>
              <a:t> Management </a:t>
            </a:r>
            <a:r>
              <a:rPr lang="it-IT" err="1"/>
              <a:t>Overview</a:t>
            </a:r>
            <a:endParaRPr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CD6201-5B85-674E-90FD-0292A86B32F8}"/>
              </a:ext>
            </a:extLst>
          </p:cNvPr>
          <p:cNvSpPr txBox="1"/>
          <p:nvPr/>
        </p:nvSpPr>
        <p:spPr>
          <a:xfrm>
            <a:off x="602594" y="1513490"/>
            <a:ext cx="10706537" cy="85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89">
              <a:solidFill>
                <a:schemeClr val="tx1"/>
              </a:solidFill>
            </a:endParaRPr>
          </a:p>
          <a:p>
            <a:r>
              <a:rPr lang="it-IT" sz="2489" err="1">
                <a:solidFill>
                  <a:schemeClr val="tx1"/>
                </a:solidFill>
              </a:rPr>
              <a:t>What</a:t>
            </a:r>
            <a:r>
              <a:rPr lang="it-IT" sz="2489">
                <a:solidFill>
                  <a:schemeClr val="tx1"/>
                </a:solidFill>
              </a:rPr>
              <a:t> </a:t>
            </a:r>
            <a:r>
              <a:rPr lang="it-IT" sz="2489" err="1">
                <a:solidFill>
                  <a:schemeClr val="tx1"/>
                </a:solidFill>
              </a:rPr>
              <a:t>is</a:t>
            </a:r>
            <a:r>
              <a:rPr lang="it-IT" sz="2489">
                <a:solidFill>
                  <a:schemeClr val="tx1"/>
                </a:solidFill>
              </a:rPr>
              <a:t> a Business </a:t>
            </a:r>
            <a:r>
              <a:rPr lang="it-IT" sz="2489" err="1">
                <a:solidFill>
                  <a:schemeClr val="tx1"/>
                </a:solidFill>
              </a:rPr>
              <a:t>Process</a:t>
            </a:r>
            <a:r>
              <a:rPr lang="it-IT" sz="2489">
                <a:solidFill>
                  <a:schemeClr val="tx1"/>
                </a:solidFill>
              </a:rPr>
              <a:t> (BP)?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08BAFD-5047-0A42-A87F-F7B45E195C9E}"/>
              </a:ext>
            </a:extLst>
          </p:cNvPr>
          <p:cNvSpPr/>
          <p:nvPr/>
        </p:nvSpPr>
        <p:spPr>
          <a:xfrm>
            <a:off x="5970805" y="3239172"/>
            <a:ext cx="25039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8802C-479F-C449-A207-29BC42FC4460}"/>
              </a:ext>
            </a:extLst>
          </p:cNvPr>
          <p:cNvSpPr txBox="1"/>
          <p:nvPr/>
        </p:nvSpPr>
        <p:spPr>
          <a:xfrm>
            <a:off x="602594" y="3869205"/>
            <a:ext cx="10130364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>
                <a:solidFill>
                  <a:schemeClr val="tx1"/>
                </a:solidFill>
              </a:rPr>
              <a:t>The </a:t>
            </a:r>
            <a:r>
              <a:rPr lang="it-IT" sz="1800" err="1">
                <a:solidFill>
                  <a:schemeClr val="tx1"/>
                </a:solidFill>
              </a:rPr>
              <a:t>main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innovation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is</a:t>
            </a:r>
            <a:r>
              <a:rPr lang="it-IT" sz="1800">
                <a:solidFill>
                  <a:schemeClr val="tx1"/>
                </a:solidFill>
              </a:rPr>
              <a:t> the </a:t>
            </a:r>
            <a:r>
              <a:rPr lang="it-IT" sz="1800" err="1">
                <a:solidFill>
                  <a:schemeClr val="tx1"/>
                </a:solidFill>
              </a:rPr>
              <a:t>shift</a:t>
            </a:r>
            <a:r>
              <a:rPr lang="it-IT" sz="1800">
                <a:solidFill>
                  <a:schemeClr val="tx1"/>
                </a:solidFill>
              </a:rPr>
              <a:t> of focus on the business </a:t>
            </a:r>
            <a:r>
              <a:rPr lang="it-IT" sz="1800" err="1">
                <a:solidFill>
                  <a:schemeClr val="tx1"/>
                </a:solidFill>
              </a:rPr>
              <a:t>logic</a:t>
            </a:r>
            <a:r>
              <a:rPr lang="it-IT" sz="1800">
                <a:solidFill>
                  <a:schemeClr val="tx1"/>
                </a:solidFill>
              </a:rPr>
              <a:t> of the </a:t>
            </a:r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(</a:t>
            </a:r>
            <a:r>
              <a:rPr lang="it-IT" sz="1800" b="1" err="1">
                <a:solidFill>
                  <a:schemeClr val="tx1"/>
                </a:solidFill>
              </a:rPr>
              <a:t>how</a:t>
            </a:r>
            <a:r>
              <a:rPr lang="it-IT" sz="1800" b="1">
                <a:solidFill>
                  <a:schemeClr val="tx1"/>
                </a:solidFill>
              </a:rPr>
              <a:t> work </a:t>
            </a:r>
            <a:r>
              <a:rPr lang="it-IT" sz="1800" b="1" err="1">
                <a:solidFill>
                  <a:schemeClr val="tx1"/>
                </a:solidFill>
              </a:rPr>
              <a:t>is</a:t>
            </a:r>
            <a:r>
              <a:rPr lang="it-IT" sz="1800" b="1">
                <a:solidFill>
                  <a:schemeClr val="tx1"/>
                </a:solidFill>
              </a:rPr>
              <a:t> </a:t>
            </a:r>
            <a:r>
              <a:rPr lang="it-IT" sz="1800" b="1" err="1">
                <a:solidFill>
                  <a:schemeClr val="tx1"/>
                </a:solidFill>
              </a:rPr>
              <a:t>done</a:t>
            </a:r>
            <a:r>
              <a:rPr lang="it-IT" sz="1800">
                <a:solidFill>
                  <a:schemeClr val="tx1"/>
                </a:solidFill>
              </a:rPr>
              <a:t>), </a:t>
            </a:r>
            <a:r>
              <a:rPr lang="it-IT" sz="1800" err="1">
                <a:solidFill>
                  <a:schemeClr val="tx1"/>
                </a:solidFill>
              </a:rPr>
              <a:t>instead</a:t>
            </a:r>
            <a:r>
              <a:rPr lang="it-IT" sz="1800">
                <a:solidFill>
                  <a:schemeClr val="tx1"/>
                </a:solidFill>
              </a:rPr>
              <a:t> of the </a:t>
            </a:r>
            <a:r>
              <a:rPr lang="it-IT" sz="1800" err="1">
                <a:solidFill>
                  <a:schemeClr val="tx1"/>
                </a:solidFill>
              </a:rPr>
              <a:t>product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perspective</a:t>
            </a:r>
            <a:r>
              <a:rPr lang="it-IT" sz="1800">
                <a:solidFill>
                  <a:schemeClr val="tx1"/>
                </a:solidFill>
              </a:rPr>
              <a:t> (</a:t>
            </a:r>
            <a:r>
              <a:rPr lang="it-IT" sz="1800" b="1" err="1">
                <a:solidFill>
                  <a:schemeClr val="tx1"/>
                </a:solidFill>
              </a:rPr>
              <a:t>what</a:t>
            </a:r>
            <a:r>
              <a:rPr lang="it-IT" sz="1800" b="1">
                <a:solidFill>
                  <a:schemeClr val="tx1"/>
                </a:solidFill>
              </a:rPr>
              <a:t> </a:t>
            </a:r>
            <a:r>
              <a:rPr lang="it-IT" sz="1800" b="1" err="1">
                <a:solidFill>
                  <a:schemeClr val="tx1"/>
                </a:solidFill>
              </a:rPr>
              <a:t>is</a:t>
            </a:r>
            <a:r>
              <a:rPr lang="it-IT" sz="1800" b="1">
                <a:solidFill>
                  <a:schemeClr val="tx1"/>
                </a:solidFill>
              </a:rPr>
              <a:t> </a:t>
            </a:r>
            <a:r>
              <a:rPr lang="it-IT" sz="1800" b="1" err="1">
                <a:solidFill>
                  <a:schemeClr val="tx1"/>
                </a:solidFill>
              </a:rPr>
              <a:t>done</a:t>
            </a:r>
            <a:r>
              <a:rPr lang="it-IT" sz="1800">
                <a:solidFill>
                  <a:schemeClr val="tx1"/>
                </a:solidFill>
              </a:rPr>
              <a:t>).</a:t>
            </a:r>
          </a:p>
          <a:p>
            <a:br>
              <a:rPr lang="it-IT" sz="1800">
                <a:solidFill>
                  <a:schemeClr val="tx1"/>
                </a:solidFill>
              </a:rPr>
            </a:b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52EDF2-0A0D-D84B-A203-8C0431CC4114}"/>
              </a:ext>
            </a:extLst>
          </p:cNvPr>
          <p:cNvSpPr txBox="1"/>
          <p:nvPr/>
        </p:nvSpPr>
        <p:spPr>
          <a:xfrm>
            <a:off x="715244" y="6193268"/>
            <a:ext cx="11011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err="1"/>
              <a:t>Hammer</a:t>
            </a:r>
            <a:r>
              <a:rPr lang="it-IT" sz="1000"/>
              <a:t>, M., &amp; </a:t>
            </a:r>
            <a:r>
              <a:rPr lang="it-IT" sz="1000" err="1"/>
              <a:t>Champy</a:t>
            </a:r>
            <a:r>
              <a:rPr lang="it-IT" sz="1000"/>
              <a:t>, </a:t>
            </a:r>
            <a:r>
              <a:rPr lang="it-IT" sz="1000" err="1"/>
              <a:t>J</a:t>
            </a:r>
            <a:r>
              <a:rPr lang="it-IT" sz="1000"/>
              <a:t>. (2009). </a:t>
            </a:r>
            <a:r>
              <a:rPr lang="it-IT" sz="1000" i="1" err="1"/>
              <a:t>Reengineering</a:t>
            </a:r>
            <a:r>
              <a:rPr lang="it-IT" sz="1000" i="1"/>
              <a:t> the Corporation: Manifesto for Business </a:t>
            </a:r>
            <a:r>
              <a:rPr lang="it-IT" sz="1000" i="1" err="1"/>
              <a:t>Revolution</a:t>
            </a:r>
            <a:r>
              <a:rPr lang="it-IT" sz="1000" i="1"/>
              <a:t>, A</a:t>
            </a:r>
            <a:r>
              <a:rPr lang="it-IT" sz="1000"/>
              <a:t>. </a:t>
            </a:r>
            <a:r>
              <a:rPr lang="it-IT" sz="1000" err="1"/>
              <a:t>Zondervan</a:t>
            </a:r>
            <a:r>
              <a:rPr lang="it-IT" sz="100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717BD-E27D-EF43-92E7-F228C780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50462">
            <a:off x="10742424" y="5396482"/>
            <a:ext cx="1133413" cy="1346136"/>
          </a:xfrm>
          <a:prstGeom prst="rect">
            <a:avLst/>
          </a:prstGeom>
          <a:effectLst>
            <a:outerShdw blurRad="50800" dist="25400" sx="62000" sy="62000" algn="ctr" rotWithShape="0">
              <a:srgbClr val="000000">
                <a:alpha val="46000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0F7593-0D14-2C4C-A2A2-DB01FDE7C1DB}"/>
              </a:ext>
            </a:extLst>
          </p:cNvPr>
          <p:cNvSpPr/>
          <p:nvPr/>
        </p:nvSpPr>
        <p:spPr>
          <a:xfrm>
            <a:off x="602594" y="2767281"/>
            <a:ext cx="101303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it-IT" sz="1600">
                <a:solidFill>
                  <a:schemeClr val="tx1"/>
                </a:solidFill>
              </a:rPr>
              <a:t>A business </a:t>
            </a:r>
            <a:r>
              <a:rPr lang="it-IT" sz="1600" err="1">
                <a:solidFill>
                  <a:schemeClr val="tx1"/>
                </a:solidFill>
              </a:rPr>
              <a:t>process</a:t>
            </a:r>
            <a:r>
              <a:rPr lang="it-IT" sz="1600">
                <a:solidFill>
                  <a:schemeClr val="tx1"/>
                </a:solidFill>
              </a:rPr>
              <a:t> </a:t>
            </a:r>
            <a:r>
              <a:rPr lang="it-IT" sz="1600" err="1">
                <a:solidFill>
                  <a:schemeClr val="tx1"/>
                </a:solidFill>
              </a:rPr>
              <a:t>is</a:t>
            </a:r>
            <a:r>
              <a:rPr lang="it-IT" sz="1600">
                <a:solidFill>
                  <a:schemeClr val="tx1"/>
                </a:solidFill>
              </a:rPr>
              <a:t> a </a:t>
            </a:r>
            <a:r>
              <a:rPr lang="it-IT" sz="1600" err="1">
                <a:solidFill>
                  <a:schemeClr val="tx1"/>
                </a:solidFill>
              </a:rPr>
              <a:t>collection</a:t>
            </a:r>
            <a:r>
              <a:rPr lang="it-IT" sz="1600">
                <a:solidFill>
                  <a:schemeClr val="tx1"/>
                </a:solidFill>
              </a:rPr>
              <a:t> of </a:t>
            </a:r>
            <a:r>
              <a:rPr lang="it-IT" sz="1600" err="1">
                <a:solidFill>
                  <a:schemeClr val="tx1"/>
                </a:solidFill>
              </a:rPr>
              <a:t>activities</a:t>
            </a:r>
            <a:r>
              <a:rPr lang="it-IT" sz="1600">
                <a:solidFill>
                  <a:schemeClr val="tx1"/>
                </a:solidFill>
              </a:rPr>
              <a:t> </a:t>
            </a:r>
            <a:r>
              <a:rPr lang="it-IT" sz="1600" err="1">
                <a:solidFill>
                  <a:schemeClr val="tx1"/>
                </a:solidFill>
              </a:rPr>
              <a:t>that</a:t>
            </a:r>
            <a:r>
              <a:rPr lang="it-IT" sz="1600">
                <a:solidFill>
                  <a:schemeClr val="tx1"/>
                </a:solidFill>
              </a:rPr>
              <a:t> </a:t>
            </a:r>
            <a:r>
              <a:rPr lang="it-IT" sz="1600" err="1">
                <a:solidFill>
                  <a:schemeClr val="tx1"/>
                </a:solidFill>
              </a:rPr>
              <a:t>takes</a:t>
            </a:r>
            <a:r>
              <a:rPr lang="it-IT" sz="1600">
                <a:solidFill>
                  <a:schemeClr val="tx1"/>
                </a:solidFill>
              </a:rPr>
              <a:t> </a:t>
            </a:r>
            <a:r>
              <a:rPr lang="it-IT" sz="1600" err="1">
                <a:solidFill>
                  <a:schemeClr val="tx1"/>
                </a:solidFill>
              </a:rPr>
              <a:t>one</a:t>
            </a:r>
            <a:r>
              <a:rPr lang="it-IT" sz="1600">
                <a:solidFill>
                  <a:schemeClr val="tx1"/>
                </a:solidFill>
              </a:rPr>
              <a:t> or more </a:t>
            </a:r>
            <a:r>
              <a:rPr lang="it-IT" sz="1600" err="1">
                <a:solidFill>
                  <a:schemeClr val="tx1"/>
                </a:solidFill>
              </a:rPr>
              <a:t>kinds</a:t>
            </a:r>
            <a:r>
              <a:rPr lang="it-IT" sz="1600">
                <a:solidFill>
                  <a:schemeClr val="tx1"/>
                </a:solidFill>
              </a:rPr>
              <a:t> of input and </a:t>
            </a:r>
            <a:r>
              <a:rPr lang="it-IT" sz="1600" err="1">
                <a:solidFill>
                  <a:schemeClr val="tx1"/>
                </a:solidFill>
              </a:rPr>
              <a:t>creates</a:t>
            </a:r>
            <a:r>
              <a:rPr lang="it-IT" sz="1600">
                <a:solidFill>
                  <a:schemeClr val="tx1"/>
                </a:solidFill>
              </a:rPr>
              <a:t> an output (a </a:t>
            </a:r>
            <a:r>
              <a:rPr lang="it-IT" sz="1600" err="1">
                <a:solidFill>
                  <a:schemeClr val="tx1"/>
                </a:solidFill>
              </a:rPr>
              <a:t>product</a:t>
            </a:r>
            <a:r>
              <a:rPr lang="it-IT" sz="1600">
                <a:solidFill>
                  <a:schemeClr val="tx1"/>
                </a:solidFill>
              </a:rPr>
              <a:t> or a service) </a:t>
            </a:r>
            <a:r>
              <a:rPr lang="it-IT" sz="1600" err="1">
                <a:solidFill>
                  <a:schemeClr val="tx1"/>
                </a:solidFill>
              </a:rPr>
              <a:t>that</a:t>
            </a:r>
            <a:r>
              <a:rPr lang="it-IT" sz="1600">
                <a:solidFill>
                  <a:schemeClr val="tx1"/>
                </a:solidFill>
              </a:rPr>
              <a:t> </a:t>
            </a:r>
            <a:r>
              <a:rPr lang="it-IT" sz="1600" err="1">
                <a:solidFill>
                  <a:schemeClr val="tx1"/>
                </a:solidFill>
              </a:rPr>
              <a:t>is</a:t>
            </a:r>
            <a:r>
              <a:rPr lang="it-IT" sz="1600">
                <a:solidFill>
                  <a:schemeClr val="tx1"/>
                </a:solidFill>
              </a:rPr>
              <a:t> of </a:t>
            </a:r>
            <a:r>
              <a:rPr lang="it-IT" sz="1600" err="1">
                <a:solidFill>
                  <a:schemeClr val="tx1"/>
                </a:solidFill>
              </a:rPr>
              <a:t>value</a:t>
            </a:r>
            <a:r>
              <a:rPr lang="it-IT" sz="1600">
                <a:solidFill>
                  <a:schemeClr val="tx1"/>
                </a:solidFill>
              </a:rPr>
              <a:t> to the </a:t>
            </a:r>
            <a:r>
              <a:rPr lang="it-IT" sz="1600" err="1">
                <a:solidFill>
                  <a:schemeClr val="tx1"/>
                </a:solidFill>
              </a:rPr>
              <a:t>customer</a:t>
            </a:r>
            <a:r>
              <a:rPr lang="it-IT" sz="160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897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Four</a:t>
            </a:r>
            <a:r>
              <a:rPr lang="it-IT"/>
              <a:t> </a:t>
            </a:r>
            <a:r>
              <a:rPr lang="it-IT" err="1"/>
              <a:t>quality</a:t>
            </a:r>
            <a:r>
              <a:rPr lang="it-IT"/>
              <a:t> </a:t>
            </a:r>
            <a:r>
              <a:rPr lang="it-IT" err="1"/>
              <a:t>dimensions</a:t>
            </a:r>
            <a:r>
              <a:rPr lang="it-IT"/>
              <a:t>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E5EC61-AB8E-5140-B1F5-48BCB6850365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6158022" y="1423886"/>
            <a:ext cx="0" cy="5072826"/>
          </a:xfrm>
          <a:prstGeom prst="straightConnector1">
            <a:avLst/>
          </a:prstGeom>
          <a:ln w="412750"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904BC49-897E-594D-ACE0-D7C178CE6D32}"/>
              </a:ext>
            </a:extLst>
          </p:cNvPr>
          <p:cNvSpPr txBox="1"/>
          <p:nvPr/>
        </p:nvSpPr>
        <p:spPr>
          <a:xfrm>
            <a:off x="5680167" y="2238758"/>
            <a:ext cx="102143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/>
              <a:t>Fitness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B84139-254A-0241-82BB-08DEF041C8E1}"/>
              </a:ext>
            </a:extLst>
          </p:cNvPr>
          <p:cNvSpPr txBox="1"/>
          <p:nvPr/>
        </p:nvSpPr>
        <p:spPr>
          <a:xfrm>
            <a:off x="5529154" y="5273993"/>
            <a:ext cx="131318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err="1"/>
              <a:t>Simplicity</a:t>
            </a:r>
            <a:endParaRPr lang="it-IT" b="1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D26D2D-886E-A144-97EA-EE0CA6C6D3BC}"/>
              </a:ext>
            </a:extLst>
          </p:cNvPr>
          <p:cNvCxnSpPr>
            <a:cxnSpLocks/>
          </p:cNvCxnSpPr>
          <p:nvPr/>
        </p:nvCxnSpPr>
        <p:spPr>
          <a:xfrm>
            <a:off x="3127401" y="4012549"/>
            <a:ext cx="5916808" cy="0"/>
          </a:xfrm>
          <a:prstGeom prst="straightConnector1">
            <a:avLst/>
          </a:prstGeom>
          <a:ln w="412750"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D9554B8-8D4E-3247-B5B5-3BB42118F59D}"/>
              </a:ext>
            </a:extLst>
          </p:cNvPr>
          <p:cNvSpPr txBox="1"/>
          <p:nvPr/>
        </p:nvSpPr>
        <p:spPr>
          <a:xfrm>
            <a:off x="3077297" y="3822721"/>
            <a:ext cx="183095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err="1"/>
              <a:t>Generalization</a:t>
            </a:r>
            <a:endParaRPr lang="it-IT" b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52B3DA-78D5-7E45-BDB0-CE6CE1B0EF40}"/>
              </a:ext>
            </a:extLst>
          </p:cNvPr>
          <p:cNvSpPr txBox="1"/>
          <p:nvPr/>
        </p:nvSpPr>
        <p:spPr>
          <a:xfrm>
            <a:off x="7753592" y="3822721"/>
            <a:ext cx="12602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/>
              <a:t>Precision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7C25C0-0C33-B142-83BC-15C7EFFC1667}"/>
              </a:ext>
            </a:extLst>
          </p:cNvPr>
          <p:cNvSpPr/>
          <p:nvPr/>
        </p:nvSpPr>
        <p:spPr>
          <a:xfrm>
            <a:off x="4386543" y="1044230"/>
            <a:ext cx="354295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«</a:t>
            </a:r>
            <a:r>
              <a:rPr lang="it-IT" err="1"/>
              <a:t>ability</a:t>
            </a:r>
            <a:r>
              <a:rPr lang="it-IT"/>
              <a:t> to replay the </a:t>
            </a:r>
            <a:r>
              <a:rPr lang="it-IT" err="1"/>
              <a:t>event</a:t>
            </a:r>
            <a:r>
              <a:rPr lang="it-IT"/>
              <a:t> log»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97CF193-DCD2-F145-857A-75F4F22384E9}"/>
              </a:ext>
            </a:extLst>
          </p:cNvPr>
          <p:cNvSpPr/>
          <p:nvPr/>
        </p:nvSpPr>
        <p:spPr>
          <a:xfrm>
            <a:off x="9024728" y="3822721"/>
            <a:ext cx="287771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«</a:t>
            </a:r>
            <a:r>
              <a:rPr lang="it-IT" err="1"/>
              <a:t>not</a:t>
            </a:r>
            <a:r>
              <a:rPr lang="it-IT"/>
              <a:t> </a:t>
            </a:r>
            <a:r>
              <a:rPr lang="it-IT" err="1"/>
              <a:t>underfitting</a:t>
            </a:r>
            <a:r>
              <a:rPr lang="it-IT"/>
              <a:t> the log»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ADE522-26E6-0A41-A7C7-515147A9A307}"/>
              </a:ext>
            </a:extLst>
          </p:cNvPr>
          <p:cNvSpPr/>
          <p:nvPr/>
        </p:nvSpPr>
        <p:spPr>
          <a:xfrm>
            <a:off x="469490" y="3798971"/>
            <a:ext cx="273183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«</a:t>
            </a:r>
            <a:r>
              <a:rPr lang="it-IT" err="1"/>
              <a:t>not</a:t>
            </a:r>
            <a:r>
              <a:rPr lang="it-IT"/>
              <a:t> </a:t>
            </a:r>
            <a:r>
              <a:rPr lang="it-IT" err="1"/>
              <a:t>overfitting</a:t>
            </a:r>
            <a:r>
              <a:rPr lang="it-IT"/>
              <a:t> the log»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6139C0-755F-EF4A-B525-42BDEEEA9D2C}"/>
              </a:ext>
            </a:extLst>
          </p:cNvPr>
          <p:cNvSpPr/>
          <p:nvPr/>
        </p:nvSpPr>
        <p:spPr>
          <a:xfrm>
            <a:off x="3972716" y="6496712"/>
            <a:ext cx="504336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«the </a:t>
            </a:r>
            <a:r>
              <a:rPr lang="it-IT" err="1"/>
              <a:t>simplest</a:t>
            </a:r>
            <a:r>
              <a:rPr lang="it-IT"/>
              <a:t> model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usually</a:t>
            </a:r>
            <a:r>
              <a:rPr lang="it-IT"/>
              <a:t> the right </a:t>
            </a:r>
            <a:r>
              <a:rPr lang="it-IT" err="1"/>
              <a:t>one</a:t>
            </a:r>
            <a:r>
              <a:rPr lang="it-IT"/>
              <a:t>*»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571856-C264-DE46-8624-9ADD36E7008C}"/>
              </a:ext>
            </a:extLst>
          </p:cNvPr>
          <p:cNvSpPr/>
          <p:nvPr/>
        </p:nvSpPr>
        <p:spPr>
          <a:xfrm>
            <a:off x="-28158" y="6496712"/>
            <a:ext cx="41260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>
                <a:solidFill>
                  <a:srgbClr val="222222"/>
                </a:solidFill>
                <a:highlight>
                  <a:srgbClr val="FFFFFF"/>
                </a:highlight>
              </a:rPr>
              <a:t>Slightly revised from: 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Van Der Aalst, W. (2016). Data science in action. In </a:t>
            </a:r>
            <a:r>
              <a:rPr lang="en-GB" sz="1000" i="1">
                <a:solidFill>
                  <a:srgbClr val="222222"/>
                </a:solidFill>
                <a:highlight>
                  <a:srgbClr val="FFFFFF"/>
                </a:highlight>
              </a:rPr>
              <a:t>Process mining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 (pp. 3-23). Springer, Berlin, Heidelberg</a:t>
            </a:r>
            <a:endParaRPr lang="it-IT" sz="1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B3340-CA9B-2E4B-99BF-908D86CB2404}"/>
              </a:ext>
            </a:extLst>
          </p:cNvPr>
          <p:cNvSpPr txBox="1"/>
          <p:nvPr/>
        </p:nvSpPr>
        <p:spPr>
          <a:xfrm>
            <a:off x="11089574" y="6630147"/>
            <a:ext cx="2204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/>
              <a:t>*</a:t>
            </a:r>
            <a:r>
              <a:rPr lang="it-IT" sz="1000">
                <a:solidFill>
                  <a:schemeClr val="tx1"/>
                </a:solidFill>
              </a:rPr>
              <a:t> </a:t>
            </a:r>
            <a:r>
              <a:rPr lang="it-IT" sz="1000" err="1">
                <a:solidFill>
                  <a:schemeClr val="tx1"/>
                </a:solidFill>
              </a:rPr>
              <a:t>Occam’s</a:t>
            </a:r>
            <a:r>
              <a:rPr lang="it-IT" sz="1000">
                <a:solidFill>
                  <a:schemeClr val="tx1"/>
                </a:solidFill>
              </a:rPr>
              <a:t> </a:t>
            </a:r>
            <a:r>
              <a:rPr lang="it-IT" sz="1000" err="1">
                <a:solidFill>
                  <a:schemeClr val="tx1"/>
                </a:solidFill>
              </a:rPr>
              <a:t>Razor</a:t>
            </a:r>
            <a:r>
              <a:rPr lang="it-IT" sz="1000">
                <a:solidFill>
                  <a:schemeClr val="tx1"/>
                </a:solidFill>
              </a:rPr>
              <a:t> </a:t>
            </a:r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440938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52696-9897-0941-B3BB-09B37751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Four</a:t>
            </a:r>
            <a:r>
              <a:rPr lang="it-IT"/>
              <a:t> </a:t>
            </a:r>
            <a:r>
              <a:rPr lang="it-IT" err="1"/>
              <a:t>quality</a:t>
            </a:r>
            <a:r>
              <a:rPr lang="it-IT"/>
              <a:t> </a:t>
            </a:r>
            <a:r>
              <a:rPr lang="it-IT" err="1"/>
              <a:t>dimensions</a:t>
            </a:r>
            <a:r>
              <a:rPr lang="it-IT"/>
              <a:t>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CB7F44-9423-9348-A8AE-3A33B1F6A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916302"/>
              </p:ext>
            </p:extLst>
          </p:nvPr>
        </p:nvGraphicFramePr>
        <p:xfrm>
          <a:off x="5474490" y="3448148"/>
          <a:ext cx="5339972" cy="34098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336">
                  <a:extLst>
                    <a:ext uri="{9D8B030D-6E8A-4147-A177-3AD203B41FA5}">
                      <a16:colId xmlns:a16="http://schemas.microsoft.com/office/drawing/2014/main" val="2676501304"/>
                    </a:ext>
                  </a:extLst>
                </a:gridCol>
                <a:gridCol w="2705713">
                  <a:extLst>
                    <a:ext uri="{9D8B030D-6E8A-4147-A177-3AD203B41FA5}">
                      <a16:colId xmlns:a16="http://schemas.microsoft.com/office/drawing/2014/main" val="29105171"/>
                    </a:ext>
                  </a:extLst>
                </a:gridCol>
                <a:gridCol w="1814923">
                  <a:extLst>
                    <a:ext uri="{9D8B030D-6E8A-4147-A177-3AD203B41FA5}">
                      <a16:colId xmlns:a16="http://schemas.microsoft.com/office/drawing/2014/main" val="1502685620"/>
                    </a:ext>
                  </a:extLst>
                </a:gridCol>
              </a:tblGrid>
              <a:tr h="32909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>
                          <a:effectLst/>
                        </a:rPr>
                        <a:t>Case ID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>
                          <a:effectLst/>
                        </a:rPr>
                        <a:t>Activity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 err="1">
                          <a:effectLst/>
                        </a:rPr>
                        <a:t>Timestamp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7363614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Receive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30/11/2020 14:03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581161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Check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08/12/2020 14:03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7032183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Approve 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10/12/2020 14:57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5944532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15/01/2021 11:15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5626014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Payment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02/02/2021 12:39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1457107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Ship</a:t>
                      </a:r>
                      <a:r>
                        <a:rPr lang="it-IT" sz="1200" u="none" strike="noStrike">
                          <a:effectLst/>
                        </a:rPr>
                        <a:t> </a:t>
                      </a:r>
                      <a:r>
                        <a:rPr lang="it-IT" sz="1200" u="none" strike="noStrike" err="1">
                          <a:effectLst/>
                        </a:rPr>
                        <a:t>Products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10/02/2021 14:39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8439322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Send Shipping Notification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10/03/2021 16:39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8909410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Receive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11/04/2021 14:05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6735566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Check</a:t>
                      </a:r>
                      <a:r>
                        <a:rPr lang="it-IT" sz="1200" u="none" strike="noStrike">
                          <a:effectLst/>
                        </a:rPr>
                        <a:t>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12/04/2021 14:06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1254810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Approve 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13/04/2021 14:59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0039747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</a:t>
                      </a:r>
                      <a:r>
                        <a:rPr lang="it-IT" sz="1200" u="none" strike="noStrike" err="1">
                          <a:effectLst/>
                        </a:rPr>
                        <a:t>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14/04/2021 11:17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0002159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</a:t>
                      </a:r>
                      <a:r>
                        <a:rPr lang="it-IT" sz="1200" u="none" strike="noStrike" err="1">
                          <a:effectLst/>
                        </a:rPr>
                        <a:t>Payment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15/04/2021 12:40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5977497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Send</a:t>
                      </a:r>
                      <a:r>
                        <a:rPr lang="it-IT" sz="1200" u="none" strike="noStrike">
                          <a:effectLst/>
                        </a:rPr>
                        <a:t> </a:t>
                      </a:r>
                      <a:r>
                        <a:rPr lang="it-IT" sz="1200" u="none" strike="noStrike" err="1">
                          <a:effectLst/>
                        </a:rPr>
                        <a:t>Shipping</a:t>
                      </a:r>
                      <a:r>
                        <a:rPr lang="it-IT" sz="1200" u="none" strike="noStrike">
                          <a:effectLst/>
                        </a:rPr>
                        <a:t> Notification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31/04/2021 10:02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0334825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Ship Products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31/04/2021 10:50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854387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Receive Feedback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06/05/2021 14:38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85967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60001F0-9303-4143-A0E6-367E355C526F}"/>
              </a:ext>
            </a:extLst>
          </p:cNvPr>
          <p:cNvSpPr txBox="1"/>
          <p:nvPr/>
        </p:nvSpPr>
        <p:spPr>
          <a:xfrm>
            <a:off x="476361" y="3636026"/>
            <a:ext cx="108876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Fitness?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1A59A-030B-8044-AD39-02106D461579}"/>
              </a:ext>
            </a:extLst>
          </p:cNvPr>
          <p:cNvSpPr txBox="1"/>
          <p:nvPr/>
        </p:nvSpPr>
        <p:spPr>
          <a:xfrm>
            <a:off x="476361" y="6156231"/>
            <a:ext cx="132760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Simplicity</a:t>
            </a:r>
            <a:r>
              <a:rPr lang="it-IT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2CCBF-DA46-504A-9F9B-1C878E8DA8AD}"/>
              </a:ext>
            </a:extLst>
          </p:cNvPr>
          <p:cNvSpPr txBox="1"/>
          <p:nvPr/>
        </p:nvSpPr>
        <p:spPr>
          <a:xfrm>
            <a:off x="476361" y="5325104"/>
            <a:ext cx="185980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Generalization</a:t>
            </a:r>
            <a:r>
              <a:rPr lang="it-IT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59F6CE-06E2-C440-B0A1-65D066142F05}"/>
              </a:ext>
            </a:extLst>
          </p:cNvPr>
          <p:cNvSpPr txBox="1"/>
          <p:nvPr/>
        </p:nvSpPr>
        <p:spPr>
          <a:xfrm>
            <a:off x="500407" y="4465399"/>
            <a:ext cx="130356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Precision?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92E167-DC78-E74F-BC59-37D0C092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1898974" y="4508875"/>
            <a:ext cx="606904" cy="6295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645137-9613-A747-B051-A69440797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79922" y="3506148"/>
            <a:ext cx="556243" cy="522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806F91-FF68-7344-97E0-42DCA192A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487273" y="5182083"/>
            <a:ext cx="556243" cy="522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A706E1-3E1A-7A41-A6BF-E4A47614C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485" y="292063"/>
            <a:ext cx="5434977" cy="31560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8D5ED7-E88E-8748-B8C3-F686B9AA1E01}"/>
              </a:ext>
            </a:extLst>
          </p:cNvPr>
          <p:cNvSpPr txBox="1"/>
          <p:nvPr/>
        </p:nvSpPr>
        <p:spPr>
          <a:xfrm>
            <a:off x="1406263" y="1870105"/>
            <a:ext cx="356949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A </a:t>
            </a:r>
            <a:r>
              <a:rPr lang="it-IT" err="1"/>
              <a:t>Flower</a:t>
            </a:r>
            <a:r>
              <a:rPr lang="it-IT"/>
              <a:t> Model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54F4FA-713C-7F4C-900B-97E9542EA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41" y="1628147"/>
            <a:ext cx="804342" cy="8043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A202E8-C316-3D41-96EE-F35A4D121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1880368" y="6156231"/>
            <a:ext cx="606904" cy="6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52696-9897-0941-B3BB-09B37751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Four</a:t>
            </a:r>
            <a:r>
              <a:rPr lang="it-IT"/>
              <a:t> </a:t>
            </a:r>
            <a:r>
              <a:rPr lang="it-IT" err="1"/>
              <a:t>quality</a:t>
            </a:r>
            <a:r>
              <a:rPr lang="it-IT"/>
              <a:t> </a:t>
            </a:r>
            <a:r>
              <a:rPr lang="it-IT" err="1"/>
              <a:t>dimensions</a:t>
            </a:r>
            <a:r>
              <a:rPr lang="it-IT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A3882-ED35-BD4B-AAF2-58CBB6049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871"/>
            <a:ext cx="12192000" cy="215097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CB7F44-9423-9348-A8AE-3A33B1F6ACF0}"/>
              </a:ext>
            </a:extLst>
          </p:cNvPr>
          <p:cNvGraphicFramePr>
            <a:graphicFrameLocks noGrp="1"/>
          </p:cNvGraphicFramePr>
          <p:nvPr/>
        </p:nvGraphicFramePr>
        <p:xfrm>
          <a:off x="6436427" y="3299409"/>
          <a:ext cx="5339972" cy="34098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336">
                  <a:extLst>
                    <a:ext uri="{9D8B030D-6E8A-4147-A177-3AD203B41FA5}">
                      <a16:colId xmlns:a16="http://schemas.microsoft.com/office/drawing/2014/main" val="2676501304"/>
                    </a:ext>
                  </a:extLst>
                </a:gridCol>
                <a:gridCol w="2705713">
                  <a:extLst>
                    <a:ext uri="{9D8B030D-6E8A-4147-A177-3AD203B41FA5}">
                      <a16:colId xmlns:a16="http://schemas.microsoft.com/office/drawing/2014/main" val="29105171"/>
                    </a:ext>
                  </a:extLst>
                </a:gridCol>
                <a:gridCol w="1814923">
                  <a:extLst>
                    <a:ext uri="{9D8B030D-6E8A-4147-A177-3AD203B41FA5}">
                      <a16:colId xmlns:a16="http://schemas.microsoft.com/office/drawing/2014/main" val="1502685620"/>
                    </a:ext>
                  </a:extLst>
                </a:gridCol>
              </a:tblGrid>
              <a:tr h="32909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>
                          <a:effectLst/>
                        </a:rPr>
                        <a:t>Case ID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>
                          <a:effectLst/>
                        </a:rPr>
                        <a:t>Activity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 err="1">
                          <a:effectLst/>
                        </a:rPr>
                        <a:t>Timestamp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7363614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Receive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30/11/2020 14:03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581161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Check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08/12/2020 14:03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7032183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Approve 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10/12/2020 14:57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5944532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15/01/2021 11:15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5626014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Payment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02/02/2021 12:39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1457107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Ship</a:t>
                      </a:r>
                      <a:r>
                        <a:rPr lang="it-IT" sz="1200" u="none" strike="noStrike">
                          <a:effectLst/>
                        </a:rPr>
                        <a:t> </a:t>
                      </a:r>
                      <a:r>
                        <a:rPr lang="it-IT" sz="1200" u="none" strike="noStrike" err="1">
                          <a:effectLst/>
                        </a:rPr>
                        <a:t>Products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10/02/2021 14:39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8439322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Send Shipping Notification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10/03/2021 16:39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8909410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Receive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11/04/2021 14:05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6735566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Check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12/04/2021 14:06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1254810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Approve 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13/04/2021 14:59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0039747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</a:t>
                      </a:r>
                      <a:r>
                        <a:rPr lang="it-IT" sz="1200" u="none" strike="noStrike" err="1">
                          <a:effectLst/>
                        </a:rPr>
                        <a:t>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14/04/2021 11:17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0002159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</a:t>
                      </a:r>
                      <a:r>
                        <a:rPr lang="it-IT" sz="1200" u="none" strike="noStrike" err="1">
                          <a:effectLst/>
                        </a:rPr>
                        <a:t>Payment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15/04/2021 12:40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5977497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Send</a:t>
                      </a:r>
                      <a:r>
                        <a:rPr lang="it-IT" sz="1200" u="none" strike="noStrike">
                          <a:effectLst/>
                        </a:rPr>
                        <a:t> </a:t>
                      </a:r>
                      <a:r>
                        <a:rPr lang="it-IT" sz="1200" u="none" strike="noStrike" err="1">
                          <a:effectLst/>
                        </a:rPr>
                        <a:t>Shipping</a:t>
                      </a:r>
                      <a:r>
                        <a:rPr lang="it-IT" sz="1200" u="none" strike="noStrike">
                          <a:effectLst/>
                        </a:rPr>
                        <a:t> Notification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31/04/2021 10:02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0334825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Ship Products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31/04/2021 10:50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854387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err="1">
                          <a:effectLst/>
                        </a:rPr>
                        <a:t>Receive</a:t>
                      </a:r>
                      <a:r>
                        <a:rPr lang="it-IT" sz="1200" u="none" strike="noStrike">
                          <a:effectLst/>
                        </a:rPr>
                        <a:t> Feedback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06/05/2021 14:38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85967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60001F0-9303-4143-A0E6-367E355C526F}"/>
              </a:ext>
            </a:extLst>
          </p:cNvPr>
          <p:cNvSpPr txBox="1"/>
          <p:nvPr/>
        </p:nvSpPr>
        <p:spPr>
          <a:xfrm>
            <a:off x="476361" y="3636026"/>
            <a:ext cx="108876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Fitness?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1A59A-030B-8044-AD39-02106D461579}"/>
              </a:ext>
            </a:extLst>
          </p:cNvPr>
          <p:cNvSpPr txBox="1"/>
          <p:nvPr/>
        </p:nvSpPr>
        <p:spPr>
          <a:xfrm>
            <a:off x="476361" y="6156231"/>
            <a:ext cx="132760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Simplicity</a:t>
            </a:r>
            <a:r>
              <a:rPr lang="it-IT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2CCBF-DA46-504A-9F9B-1C878E8DA8AD}"/>
              </a:ext>
            </a:extLst>
          </p:cNvPr>
          <p:cNvSpPr txBox="1"/>
          <p:nvPr/>
        </p:nvSpPr>
        <p:spPr>
          <a:xfrm>
            <a:off x="476361" y="5325104"/>
            <a:ext cx="185980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Generalization</a:t>
            </a:r>
            <a:r>
              <a:rPr lang="it-IT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59F6CE-06E2-C440-B0A1-65D066142F05}"/>
              </a:ext>
            </a:extLst>
          </p:cNvPr>
          <p:cNvSpPr txBox="1"/>
          <p:nvPr/>
        </p:nvSpPr>
        <p:spPr>
          <a:xfrm>
            <a:off x="500407" y="4465399"/>
            <a:ext cx="130356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Precision?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92E167-DC78-E74F-BC59-37D0C092B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2433179" y="5325105"/>
            <a:ext cx="606904" cy="6295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645137-9613-A747-B051-A6944079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779922" y="3506148"/>
            <a:ext cx="556243" cy="522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806F91-FF68-7344-97E0-42DCA192A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058043" y="4315327"/>
            <a:ext cx="556243" cy="5226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5BB03D-265F-1647-B84E-75564173A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76936" y="6013210"/>
            <a:ext cx="556243" cy="52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9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Conformance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17FC1-CEBD-5648-B0DD-90E69A523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536633"/>
            <a:ext cx="4632390" cy="553953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it-IT">
                <a:solidFill>
                  <a:schemeClr val="tx1"/>
                </a:solidFill>
              </a:rPr>
              <a:t>A Model (</a:t>
            </a:r>
            <a:r>
              <a:rPr lang="it-IT" err="1">
                <a:solidFill>
                  <a:schemeClr val="tx1"/>
                </a:solidFill>
              </a:rPr>
              <a:t>it</a:t>
            </a:r>
            <a:r>
              <a:rPr lang="it-IT">
                <a:solidFill>
                  <a:schemeClr val="tx1"/>
                </a:solidFill>
              </a:rPr>
              <a:t> can be a «Normative Model»)</a:t>
            </a:r>
          </a:p>
          <a:p>
            <a:pPr marL="152396" indent="0">
              <a:buNone/>
            </a:pPr>
            <a:endParaRPr lang="it-IT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ADC30-DD2D-6B4A-9AED-4028DF580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12" y="2186732"/>
            <a:ext cx="11569700" cy="11684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BCCBBC-588F-3142-805D-FDEB08890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32847"/>
              </p:ext>
            </p:extLst>
          </p:nvPr>
        </p:nvGraphicFramePr>
        <p:xfrm>
          <a:off x="5308559" y="4184898"/>
          <a:ext cx="5994961" cy="2399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834">
                  <a:extLst>
                    <a:ext uri="{9D8B030D-6E8A-4147-A177-3AD203B41FA5}">
                      <a16:colId xmlns:a16="http://schemas.microsoft.com/office/drawing/2014/main" val="1543846016"/>
                    </a:ext>
                  </a:extLst>
                </a:gridCol>
                <a:gridCol w="3037589">
                  <a:extLst>
                    <a:ext uri="{9D8B030D-6E8A-4147-A177-3AD203B41FA5}">
                      <a16:colId xmlns:a16="http://schemas.microsoft.com/office/drawing/2014/main" val="1857438428"/>
                    </a:ext>
                  </a:extLst>
                </a:gridCol>
                <a:gridCol w="2037538">
                  <a:extLst>
                    <a:ext uri="{9D8B030D-6E8A-4147-A177-3AD203B41FA5}">
                      <a16:colId xmlns:a16="http://schemas.microsoft.com/office/drawing/2014/main" val="810605590"/>
                    </a:ext>
                  </a:extLst>
                </a:gridCol>
              </a:tblGrid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42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err="1">
                          <a:effectLst/>
                        </a:rPr>
                        <a:t>Receive</a:t>
                      </a:r>
                      <a:r>
                        <a:rPr lang="it-IT" sz="1800" u="none" strike="noStrike">
                          <a:effectLst/>
                        </a:rPr>
                        <a:t> Order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11/04/2021 14:05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9814796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42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err="1">
                          <a:effectLst/>
                        </a:rPr>
                        <a:t>Check</a:t>
                      </a:r>
                      <a:r>
                        <a:rPr lang="it-IT" sz="1800" u="none" strike="noStrike">
                          <a:effectLst/>
                        </a:rPr>
                        <a:t> Order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12/04/2021 14:06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8025881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42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Approve Invoice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13/04/2021 14:59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196337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42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Release Invoice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14/04/2021 11:17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6351804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42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Release Payment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15/04/2021 12:40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9136917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42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err="1">
                          <a:effectLst/>
                        </a:rPr>
                        <a:t>Send</a:t>
                      </a:r>
                      <a:r>
                        <a:rPr lang="it-IT" sz="1800" u="none" strike="noStrike">
                          <a:effectLst/>
                        </a:rPr>
                        <a:t> </a:t>
                      </a:r>
                      <a:r>
                        <a:rPr lang="it-IT" sz="1800" u="none" strike="noStrike" err="1">
                          <a:effectLst/>
                        </a:rPr>
                        <a:t>Shipping</a:t>
                      </a:r>
                      <a:r>
                        <a:rPr lang="it-IT" sz="1800" u="none" strike="noStrike">
                          <a:effectLst/>
                        </a:rPr>
                        <a:t> Notification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31/04/2021 10:02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1170285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42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Handle</a:t>
                      </a: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Dispute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800" u="none" strike="noStrike">
                          <a:effectLst/>
                        </a:rPr>
                        <a:t>06/06/2021 14:38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8622187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42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Receive Feedback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07/06/2021 10:50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9637722"/>
                  </a:ext>
                </a:extLst>
              </a:tr>
            </a:tbl>
          </a:graphicData>
        </a:graphic>
      </p:graphicFrame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9A079AD-A156-204F-811C-821BDF21E65A}"/>
              </a:ext>
            </a:extLst>
          </p:cNvPr>
          <p:cNvSpPr txBox="1">
            <a:spLocks/>
          </p:cNvSpPr>
          <p:nvPr/>
        </p:nvSpPr>
        <p:spPr>
          <a:xfrm>
            <a:off x="568512" y="4184898"/>
            <a:ext cx="3457153" cy="553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Font typeface="Arial"/>
              <a:buNone/>
            </a:pPr>
            <a:r>
              <a:rPr lang="it-IT" err="1">
                <a:solidFill>
                  <a:schemeClr val="tx1"/>
                </a:solidFill>
              </a:rPr>
              <a:t>Actual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Event</a:t>
            </a:r>
            <a:r>
              <a:rPr lang="it-IT">
                <a:solidFill>
                  <a:schemeClr val="tx1"/>
                </a:solidFill>
              </a:rPr>
              <a:t> Log</a:t>
            </a:r>
          </a:p>
        </p:txBody>
      </p:sp>
    </p:spTree>
    <p:extLst>
      <p:ext uri="{BB962C8B-B14F-4D97-AF65-F5344CB8AC3E}">
        <p14:creationId xmlns:p14="http://schemas.microsoft.com/office/powerpoint/2010/main" val="372456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Conformance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17FC1-CEBD-5648-B0DD-90E69A523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536633"/>
            <a:ext cx="3457153" cy="553953"/>
          </a:xfrm>
        </p:spPr>
        <p:txBody>
          <a:bodyPr/>
          <a:lstStyle/>
          <a:p>
            <a:pPr marL="152396" indent="0">
              <a:buNone/>
            </a:pPr>
            <a:r>
              <a:rPr lang="it-IT" err="1">
                <a:solidFill>
                  <a:schemeClr val="tx1"/>
                </a:solidFill>
              </a:rPr>
              <a:t>Our</a:t>
            </a:r>
            <a:r>
              <a:rPr lang="it-IT">
                <a:solidFill>
                  <a:schemeClr val="tx1"/>
                </a:solidFill>
              </a:rPr>
              <a:t> Model</a:t>
            </a:r>
          </a:p>
          <a:p>
            <a:pPr marL="152396" indent="0">
              <a:buNone/>
            </a:pPr>
            <a:endParaRPr lang="it-IT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ADC30-DD2D-6B4A-9AED-4028DF58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12" y="2090586"/>
            <a:ext cx="11569700" cy="1168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8E0F4C-4010-E64F-8D43-9EFF4E210CD4}"/>
              </a:ext>
            </a:extLst>
          </p:cNvPr>
          <p:cNvSpPr txBox="1"/>
          <p:nvPr/>
        </p:nvSpPr>
        <p:spPr>
          <a:xfrm>
            <a:off x="676243" y="3992605"/>
            <a:ext cx="466700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Discovered</a:t>
            </a:r>
            <a:r>
              <a:rPr lang="it-IT"/>
              <a:t>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1AAB2B-38A4-2742-9ECA-E5D48283E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56" y="4372261"/>
            <a:ext cx="10764688" cy="248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Process</a:t>
            </a:r>
            <a:r>
              <a:rPr lang="it-IT"/>
              <a:t> Enhancement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E49C6-BB7A-7348-94FF-A8D6A41E0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it-IT" b="1">
                <a:solidFill>
                  <a:schemeClr val="tx1"/>
                </a:solidFill>
              </a:rPr>
              <a:t>Enhancement</a:t>
            </a:r>
            <a:r>
              <a:rPr lang="it-IT">
                <a:solidFill>
                  <a:schemeClr val="tx1"/>
                </a:solidFill>
              </a:rPr>
              <a:t> – An </a:t>
            </a:r>
            <a:r>
              <a:rPr lang="it-IT" b="1" err="1">
                <a:solidFill>
                  <a:schemeClr val="tx1"/>
                </a:solidFill>
              </a:rPr>
              <a:t>existing</a:t>
            </a:r>
            <a:r>
              <a:rPr lang="it-IT" b="1">
                <a:solidFill>
                  <a:schemeClr val="tx1"/>
                </a:solidFill>
              </a:rPr>
              <a:t> model </a:t>
            </a:r>
            <a:r>
              <a:rPr lang="it-IT" err="1">
                <a:solidFill>
                  <a:schemeClr val="tx1"/>
                </a:solidFill>
              </a:rPr>
              <a:t>is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extended</a:t>
            </a:r>
            <a:r>
              <a:rPr lang="it-IT">
                <a:solidFill>
                  <a:schemeClr val="tx1"/>
                </a:solidFill>
              </a:rPr>
              <a:t>/</a:t>
            </a:r>
            <a:r>
              <a:rPr lang="it-IT" err="1">
                <a:solidFill>
                  <a:schemeClr val="tx1"/>
                </a:solidFill>
              </a:rPr>
              <a:t>modified</a:t>
            </a:r>
            <a:r>
              <a:rPr lang="it-IT">
                <a:solidFill>
                  <a:schemeClr val="tx1"/>
                </a:solidFill>
              </a:rPr>
              <a:t>, </a:t>
            </a:r>
            <a:r>
              <a:rPr lang="it-IT" err="1">
                <a:solidFill>
                  <a:schemeClr val="tx1"/>
                </a:solidFill>
              </a:rPr>
              <a:t>using</a:t>
            </a:r>
            <a:r>
              <a:rPr lang="it-IT">
                <a:solidFill>
                  <a:schemeClr val="tx1"/>
                </a:solidFill>
              </a:rPr>
              <a:t> information </a:t>
            </a:r>
            <a:r>
              <a:rPr lang="it-IT" err="1">
                <a:solidFill>
                  <a:schemeClr val="tx1"/>
                </a:solidFill>
              </a:rPr>
              <a:t>about</a:t>
            </a:r>
            <a:r>
              <a:rPr lang="it-IT">
                <a:solidFill>
                  <a:schemeClr val="tx1"/>
                </a:solidFill>
              </a:rPr>
              <a:t> the </a:t>
            </a:r>
            <a:r>
              <a:rPr lang="it-IT" err="1">
                <a:solidFill>
                  <a:schemeClr val="tx1"/>
                </a:solidFill>
              </a:rPr>
              <a:t>actual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process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recorded</a:t>
            </a:r>
            <a:r>
              <a:rPr lang="it-IT">
                <a:solidFill>
                  <a:schemeClr val="tx1"/>
                </a:solidFill>
              </a:rPr>
              <a:t> in some </a:t>
            </a:r>
            <a:r>
              <a:rPr lang="it-IT" err="1">
                <a:solidFill>
                  <a:schemeClr val="tx1"/>
                </a:solidFill>
              </a:rPr>
              <a:t>event</a:t>
            </a:r>
            <a:r>
              <a:rPr lang="it-IT">
                <a:solidFill>
                  <a:schemeClr val="tx1"/>
                </a:solidFill>
              </a:rPr>
              <a:t> log, so to </a:t>
            </a:r>
            <a:r>
              <a:rPr lang="it-IT" err="1">
                <a:solidFill>
                  <a:schemeClr val="tx1"/>
                </a:solidFill>
              </a:rPr>
              <a:t>improve</a:t>
            </a:r>
            <a:r>
              <a:rPr lang="it-IT">
                <a:solidFill>
                  <a:schemeClr val="tx1"/>
                </a:solidFill>
              </a:rPr>
              <a:t> the </a:t>
            </a:r>
            <a:r>
              <a:rPr lang="it-IT" err="1">
                <a:solidFill>
                  <a:schemeClr val="tx1"/>
                </a:solidFill>
              </a:rPr>
              <a:t>existing</a:t>
            </a:r>
            <a:r>
              <a:rPr lang="it-IT">
                <a:solidFill>
                  <a:schemeClr val="tx1"/>
                </a:solidFill>
              </a:rPr>
              <a:t> model and the Business </a:t>
            </a:r>
            <a:r>
              <a:rPr lang="it-IT" err="1">
                <a:solidFill>
                  <a:schemeClr val="tx1"/>
                </a:solidFill>
              </a:rPr>
              <a:t>Process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represented</a:t>
            </a:r>
            <a:r>
              <a:rPr lang="it-IT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A3CC7-8D33-8F42-97C7-17B5FD98709D}"/>
              </a:ext>
            </a:extLst>
          </p:cNvPr>
          <p:cNvSpPr txBox="1"/>
          <p:nvPr/>
        </p:nvSpPr>
        <p:spPr>
          <a:xfrm>
            <a:off x="566388" y="2731299"/>
            <a:ext cx="1105922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/>
              <a:t>Enhancement </a:t>
            </a:r>
            <a:r>
              <a:rPr lang="it-IT" i="1" err="1"/>
              <a:t>Types</a:t>
            </a:r>
            <a:endParaRPr lang="it-IT" i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87CD7-C98D-B14F-8D9C-9D6CA0761126}"/>
              </a:ext>
            </a:extLst>
          </p:cNvPr>
          <p:cNvSpPr/>
          <p:nvPr/>
        </p:nvSpPr>
        <p:spPr>
          <a:xfrm>
            <a:off x="566388" y="4799872"/>
            <a:ext cx="9808054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i="1" err="1"/>
              <a:t>extension</a:t>
            </a:r>
            <a:r>
              <a:rPr lang="it-IT"/>
              <a:t>, i.e., </a:t>
            </a:r>
            <a:r>
              <a:rPr lang="it-IT" err="1"/>
              <a:t>adding</a:t>
            </a:r>
            <a:r>
              <a:rPr lang="it-IT"/>
              <a:t> a new </a:t>
            </a:r>
            <a:r>
              <a:rPr lang="it-IT" err="1"/>
              <a:t>perspective</a:t>
            </a:r>
            <a:r>
              <a:rPr lang="it-IT"/>
              <a:t> to the </a:t>
            </a:r>
            <a:r>
              <a:rPr lang="it-IT" err="1"/>
              <a:t>process</a:t>
            </a:r>
            <a:r>
              <a:rPr lang="it-IT"/>
              <a:t> model by cross-</a:t>
            </a:r>
            <a:r>
              <a:rPr lang="it-IT" err="1"/>
              <a:t>correlating</a:t>
            </a:r>
            <a:r>
              <a:rPr lang="it-IT"/>
              <a:t> </a:t>
            </a:r>
            <a:r>
              <a:rPr lang="it-IT" err="1"/>
              <a:t>it</a:t>
            </a:r>
            <a:r>
              <a:rPr lang="it-IT"/>
              <a:t> with the log. E.g., the </a:t>
            </a:r>
            <a:r>
              <a:rPr lang="it-IT" err="1"/>
              <a:t>extension</a:t>
            </a:r>
            <a:r>
              <a:rPr lang="it-IT"/>
              <a:t> of a </a:t>
            </a:r>
            <a:r>
              <a:rPr lang="it-IT" err="1"/>
              <a:t>process</a:t>
            </a:r>
            <a:r>
              <a:rPr lang="it-IT"/>
              <a:t> model with performance data. For </a:t>
            </a:r>
            <a:r>
              <a:rPr lang="it-IT" err="1"/>
              <a:t>instance</a:t>
            </a:r>
            <a:r>
              <a:rPr lang="it-IT"/>
              <a:t> </a:t>
            </a:r>
            <a:r>
              <a:rPr lang="it-IT" err="1"/>
              <a:t>it</a:t>
            </a:r>
            <a:r>
              <a:rPr lang="it-IT"/>
              <a:t> can be </a:t>
            </a:r>
            <a:r>
              <a:rPr lang="it-IT" err="1"/>
              <a:t>extended</a:t>
            </a:r>
            <a:r>
              <a:rPr lang="it-IT"/>
              <a:t> with information </a:t>
            </a:r>
            <a:r>
              <a:rPr lang="it-IT" err="1"/>
              <a:t>about</a:t>
            </a:r>
            <a:r>
              <a:rPr lang="it-IT"/>
              <a:t> </a:t>
            </a:r>
            <a:r>
              <a:rPr lang="it-IT" err="1"/>
              <a:t>resources</a:t>
            </a:r>
            <a:r>
              <a:rPr lang="it-IT"/>
              <a:t>, </a:t>
            </a:r>
            <a:r>
              <a:rPr lang="it-IT" err="1"/>
              <a:t>decision</a:t>
            </a:r>
            <a:r>
              <a:rPr lang="it-IT"/>
              <a:t> </a:t>
            </a:r>
            <a:r>
              <a:rPr lang="it-IT" err="1"/>
              <a:t>rules</a:t>
            </a:r>
            <a:r>
              <a:rPr lang="it-IT"/>
              <a:t>, </a:t>
            </a:r>
            <a:r>
              <a:rPr lang="it-IT" err="1"/>
              <a:t>quality</a:t>
            </a:r>
            <a:r>
              <a:rPr lang="it-IT"/>
              <a:t> </a:t>
            </a:r>
            <a:r>
              <a:rPr lang="it-IT" err="1"/>
              <a:t>metrics</a:t>
            </a:r>
            <a:r>
              <a:rPr lang="it-IT"/>
              <a:t>, </a:t>
            </a:r>
            <a:r>
              <a:rPr lang="it-IT" err="1"/>
              <a:t>costs</a:t>
            </a:r>
            <a:r>
              <a:rPr lang="it-IT"/>
              <a:t>, etc.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0E97E9-445E-EE40-95FB-2D5C26E003DC}"/>
              </a:ext>
            </a:extLst>
          </p:cNvPr>
          <p:cNvSpPr/>
          <p:nvPr/>
        </p:nvSpPr>
        <p:spPr>
          <a:xfrm>
            <a:off x="566388" y="3490521"/>
            <a:ext cx="9479486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i="1" err="1"/>
              <a:t>repair</a:t>
            </a:r>
            <a:r>
              <a:rPr lang="it-IT"/>
              <a:t>, i.e., </a:t>
            </a:r>
            <a:r>
              <a:rPr lang="it-IT" err="1"/>
              <a:t>modifying</a:t>
            </a:r>
            <a:r>
              <a:rPr lang="it-IT"/>
              <a:t> the model to </a:t>
            </a:r>
            <a:r>
              <a:rPr lang="it-IT" err="1"/>
              <a:t>better</a:t>
            </a:r>
            <a:r>
              <a:rPr lang="it-IT"/>
              <a:t> </a:t>
            </a:r>
            <a:r>
              <a:rPr lang="it-IT" err="1"/>
              <a:t>reflect</a:t>
            </a:r>
            <a:r>
              <a:rPr lang="it-IT"/>
              <a:t> reality. For </a:t>
            </a:r>
            <a:r>
              <a:rPr lang="it-IT" err="1"/>
              <a:t>example</a:t>
            </a:r>
            <a:r>
              <a:rPr lang="it-IT"/>
              <a:t>, </a:t>
            </a:r>
            <a:r>
              <a:rPr lang="it-IT" err="1"/>
              <a:t>if</a:t>
            </a:r>
            <a:r>
              <a:rPr lang="it-IT"/>
              <a:t> </a:t>
            </a:r>
            <a:r>
              <a:rPr lang="it-IT" err="1"/>
              <a:t>two</a:t>
            </a:r>
            <a:r>
              <a:rPr lang="it-IT"/>
              <a:t> </a:t>
            </a:r>
            <a:r>
              <a:rPr lang="it-IT" err="1"/>
              <a:t>activities</a:t>
            </a:r>
            <a:r>
              <a:rPr lang="it-IT"/>
              <a:t> are </a:t>
            </a:r>
            <a:r>
              <a:rPr lang="it-IT" err="1"/>
              <a:t>modeled</a:t>
            </a:r>
            <a:r>
              <a:rPr lang="it-IT"/>
              <a:t> </a:t>
            </a:r>
            <a:r>
              <a:rPr lang="it-IT" err="1"/>
              <a:t>sequentially</a:t>
            </a:r>
            <a:r>
              <a:rPr lang="it-IT"/>
              <a:t> </a:t>
            </a:r>
            <a:r>
              <a:rPr lang="it-IT" err="1"/>
              <a:t>but</a:t>
            </a:r>
            <a:r>
              <a:rPr lang="it-IT"/>
              <a:t> in reality can </a:t>
            </a:r>
            <a:r>
              <a:rPr lang="it-IT" err="1"/>
              <a:t>happen</a:t>
            </a:r>
            <a:r>
              <a:rPr lang="it-IT"/>
              <a:t> in </a:t>
            </a:r>
            <a:r>
              <a:rPr lang="it-IT" err="1"/>
              <a:t>any</a:t>
            </a:r>
            <a:r>
              <a:rPr lang="it-IT"/>
              <a:t> </a:t>
            </a:r>
            <a:r>
              <a:rPr lang="it-IT" err="1"/>
              <a:t>order</a:t>
            </a:r>
            <a:r>
              <a:rPr lang="it-IT"/>
              <a:t>, </a:t>
            </a:r>
            <a:r>
              <a:rPr lang="it-IT" err="1"/>
              <a:t>then</a:t>
            </a:r>
            <a:r>
              <a:rPr lang="it-IT"/>
              <a:t> the model </a:t>
            </a:r>
            <a:r>
              <a:rPr lang="it-IT" err="1"/>
              <a:t>may</a:t>
            </a:r>
            <a:r>
              <a:rPr lang="it-IT"/>
              <a:t> be </a:t>
            </a:r>
            <a:r>
              <a:rPr lang="it-IT" err="1"/>
              <a:t>corrected</a:t>
            </a:r>
            <a:r>
              <a:rPr lang="it-IT"/>
              <a:t> to </a:t>
            </a:r>
            <a:r>
              <a:rPr lang="it-IT" err="1"/>
              <a:t>reflect</a:t>
            </a:r>
            <a:r>
              <a:rPr lang="it-IT"/>
              <a:t> </a:t>
            </a:r>
            <a:r>
              <a:rPr lang="it-IT" err="1"/>
              <a:t>this</a:t>
            </a:r>
            <a:r>
              <a:rPr lang="it-IT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FF2364-6974-0345-8CEE-4AADE7478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230" y="4792750"/>
            <a:ext cx="1401958" cy="19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Repair</a:t>
            </a:r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C82F79-329C-9E42-B4CC-A4C4FE2B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" y="5307445"/>
            <a:ext cx="12192000" cy="1563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A00026-58F9-C842-BA4E-0CA598B83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657" y="1356967"/>
            <a:ext cx="8289013" cy="8370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7F8DB5-AD93-214B-B9C2-C8926E9E7E40}"/>
              </a:ext>
            </a:extLst>
          </p:cNvPr>
          <p:cNvSpPr txBox="1"/>
          <p:nvPr/>
        </p:nvSpPr>
        <p:spPr>
          <a:xfrm>
            <a:off x="190005" y="1603169"/>
            <a:ext cx="1294411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Normative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FACACC-986C-A94A-8967-B9626DB101B7}"/>
              </a:ext>
            </a:extLst>
          </p:cNvPr>
          <p:cNvSpPr txBox="1"/>
          <p:nvPr/>
        </p:nvSpPr>
        <p:spPr>
          <a:xfrm>
            <a:off x="190005" y="5043663"/>
            <a:ext cx="179321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Repaired</a:t>
            </a:r>
            <a:r>
              <a:rPr lang="it-IT"/>
              <a:t> Model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4A17B7-157A-B343-AA41-82B1585FCAA7}"/>
              </a:ext>
            </a:extLst>
          </p:cNvPr>
          <p:cNvCxnSpPr/>
          <p:nvPr/>
        </p:nvCxnSpPr>
        <p:spPr>
          <a:xfrm>
            <a:off x="190005" y="2374714"/>
            <a:ext cx="1173282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E93C3E-EC7C-694D-AD6C-843257B515BF}"/>
              </a:ext>
            </a:extLst>
          </p:cNvPr>
          <p:cNvCxnSpPr/>
          <p:nvPr/>
        </p:nvCxnSpPr>
        <p:spPr>
          <a:xfrm>
            <a:off x="229589" y="4996163"/>
            <a:ext cx="1173282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4874C0B-780E-E54F-80B8-D5D055AC2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84" y="2410728"/>
            <a:ext cx="10990733" cy="25379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E1678F-E7B0-7D4E-8CFF-089C600B8B4B}"/>
              </a:ext>
            </a:extLst>
          </p:cNvPr>
          <p:cNvSpPr txBox="1"/>
          <p:nvPr/>
        </p:nvSpPr>
        <p:spPr>
          <a:xfrm>
            <a:off x="190005" y="2734331"/>
            <a:ext cx="179321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Discovered</a:t>
            </a:r>
            <a:r>
              <a:rPr lang="it-IT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74746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1A4813-B6BD-1249-B66D-F5BC84D31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5430564" cy="763600"/>
          </a:xfrm>
        </p:spPr>
        <p:txBody>
          <a:bodyPr>
            <a:normAutofit fontScale="90000"/>
          </a:bodyPr>
          <a:lstStyle/>
          <a:p>
            <a:r>
              <a:rPr lang="it-IT"/>
              <a:t>How </a:t>
            </a:r>
            <a:r>
              <a:rPr lang="it-IT" err="1"/>
              <a:t>does</a:t>
            </a:r>
            <a:r>
              <a:rPr lang="it-IT"/>
              <a:t> a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mining</a:t>
            </a:r>
            <a:r>
              <a:rPr lang="it-IT"/>
              <a:t> </a:t>
            </a:r>
            <a:r>
              <a:rPr lang="it-IT" err="1"/>
              <a:t>project</a:t>
            </a:r>
            <a:r>
              <a:rPr lang="it-IT"/>
              <a:t> </a:t>
            </a:r>
            <a:r>
              <a:rPr lang="it-IT" err="1"/>
              <a:t>actually</a:t>
            </a:r>
            <a:r>
              <a:rPr lang="it-IT"/>
              <a:t> </a:t>
            </a:r>
            <a:r>
              <a:rPr lang="it-IT" err="1"/>
              <a:t>works</a:t>
            </a:r>
            <a:r>
              <a:rPr lang="it-IT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EFEB51-C254-2349-B383-4702509D1891}"/>
              </a:ext>
            </a:extLst>
          </p:cNvPr>
          <p:cNvSpPr txBox="1"/>
          <p:nvPr/>
        </p:nvSpPr>
        <p:spPr>
          <a:xfrm>
            <a:off x="0" y="6280919"/>
            <a:ext cx="551638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/>
              <a:t>Van </a:t>
            </a:r>
            <a:r>
              <a:rPr lang="it-IT" sz="1050" err="1"/>
              <a:t>Der</a:t>
            </a:r>
            <a:r>
              <a:rPr lang="it-IT" sz="1050"/>
              <a:t> </a:t>
            </a:r>
            <a:r>
              <a:rPr lang="it-IT" sz="1050" err="1"/>
              <a:t>Aalst</a:t>
            </a:r>
            <a:r>
              <a:rPr lang="it-IT" sz="1050"/>
              <a:t>, </a:t>
            </a:r>
            <a:r>
              <a:rPr lang="it-IT" sz="1050" err="1"/>
              <a:t>W</a:t>
            </a:r>
            <a:r>
              <a:rPr lang="it-IT" sz="1050"/>
              <a:t>., </a:t>
            </a:r>
            <a:r>
              <a:rPr lang="it-IT" sz="1050" err="1"/>
              <a:t>Adriansyah</a:t>
            </a:r>
            <a:r>
              <a:rPr lang="it-IT" sz="1050"/>
              <a:t>, A., De </a:t>
            </a:r>
            <a:r>
              <a:rPr lang="it-IT" sz="1050" err="1"/>
              <a:t>Medeiros</a:t>
            </a:r>
            <a:r>
              <a:rPr lang="it-IT" sz="1050"/>
              <a:t>, A. K. A., Arcieri, </a:t>
            </a:r>
            <a:r>
              <a:rPr lang="it-IT" sz="1050" err="1"/>
              <a:t>F</a:t>
            </a:r>
            <a:r>
              <a:rPr lang="it-IT" sz="1050"/>
              <a:t>., </a:t>
            </a:r>
            <a:r>
              <a:rPr lang="it-IT" sz="1050" err="1"/>
              <a:t>Baier</a:t>
            </a:r>
            <a:r>
              <a:rPr lang="it-IT" sz="1050"/>
              <a:t>, T., </a:t>
            </a:r>
            <a:r>
              <a:rPr lang="it-IT" sz="1050" err="1"/>
              <a:t>Blickle</a:t>
            </a:r>
            <a:r>
              <a:rPr lang="it-IT" sz="1050"/>
              <a:t>, T., ... &amp; </a:t>
            </a:r>
            <a:r>
              <a:rPr lang="it-IT" sz="1050" err="1"/>
              <a:t>Wynn</a:t>
            </a:r>
            <a:r>
              <a:rPr lang="it-IT" sz="1050"/>
              <a:t>, M. (2011, August). </a:t>
            </a:r>
            <a:r>
              <a:rPr lang="it-IT" sz="1050" err="1"/>
              <a:t>Process</a:t>
            </a:r>
            <a:r>
              <a:rPr lang="it-IT" sz="1050"/>
              <a:t> </a:t>
            </a:r>
            <a:r>
              <a:rPr lang="it-IT" sz="1050" err="1"/>
              <a:t>mining</a:t>
            </a:r>
            <a:r>
              <a:rPr lang="it-IT" sz="1050"/>
              <a:t> manifesto. In </a:t>
            </a:r>
            <a:r>
              <a:rPr lang="it-IT" sz="1050" i="1"/>
              <a:t>International Conference on Business </a:t>
            </a:r>
            <a:r>
              <a:rPr lang="it-IT" sz="1050" i="1" err="1"/>
              <a:t>Process</a:t>
            </a:r>
            <a:r>
              <a:rPr lang="it-IT" sz="1050" i="1"/>
              <a:t> Management</a:t>
            </a:r>
            <a:r>
              <a:rPr lang="it-IT" sz="1050"/>
              <a:t> (pp. 169-194). </a:t>
            </a:r>
            <a:r>
              <a:rPr lang="it-IT" sz="1050" err="1"/>
              <a:t>Springer</a:t>
            </a:r>
            <a:r>
              <a:rPr lang="it-IT" sz="1050"/>
              <a:t>, </a:t>
            </a:r>
            <a:r>
              <a:rPr lang="it-IT" sz="1050" err="1"/>
              <a:t>Berlin</a:t>
            </a:r>
            <a:r>
              <a:rPr lang="it-IT" sz="1050"/>
              <a:t>, Heidelberg.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68C68-3D17-A248-8A6A-CE19266AA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301" y="12526"/>
            <a:ext cx="6993699" cy="69689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C0C272-982A-0E45-BB7A-DD64A1916641}"/>
              </a:ext>
            </a:extLst>
          </p:cNvPr>
          <p:cNvSpPr txBox="1"/>
          <p:nvPr/>
        </p:nvSpPr>
        <p:spPr>
          <a:xfrm>
            <a:off x="641267" y="1935677"/>
            <a:ext cx="5450775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sz="1600"/>
              <a:t>Stage 0: </a:t>
            </a:r>
            <a:r>
              <a:rPr lang="it-IT" sz="1600" err="1"/>
              <a:t>plan</a:t>
            </a:r>
            <a:r>
              <a:rPr lang="it-IT" sz="1600"/>
              <a:t> and </a:t>
            </a:r>
            <a:r>
              <a:rPr lang="it-IT" sz="1600" err="1"/>
              <a:t>justiy</a:t>
            </a:r>
            <a:endParaRPr lang="it-IT" sz="1600"/>
          </a:p>
          <a:p>
            <a:pPr>
              <a:lnSpc>
                <a:spcPct val="200000"/>
              </a:lnSpc>
            </a:pPr>
            <a:r>
              <a:rPr lang="it-IT" sz="1600"/>
              <a:t>Stage 1: </a:t>
            </a:r>
            <a:r>
              <a:rPr lang="it-IT" sz="1600" err="1"/>
              <a:t>extract</a:t>
            </a:r>
            <a:endParaRPr lang="it-IT" sz="1600"/>
          </a:p>
          <a:p>
            <a:pPr>
              <a:lnSpc>
                <a:spcPct val="200000"/>
              </a:lnSpc>
            </a:pPr>
            <a:r>
              <a:rPr lang="it-IT" sz="1600"/>
              <a:t>Stage 2: create control-flow model and </a:t>
            </a:r>
            <a:r>
              <a:rPr lang="it-IT" sz="1600" err="1"/>
              <a:t>connect</a:t>
            </a:r>
            <a:r>
              <a:rPr lang="it-IT" sz="1600"/>
              <a:t> </a:t>
            </a:r>
            <a:r>
              <a:rPr lang="it-IT" sz="1600" err="1"/>
              <a:t>event</a:t>
            </a:r>
            <a:r>
              <a:rPr lang="it-IT" sz="1600"/>
              <a:t> log</a:t>
            </a:r>
          </a:p>
          <a:p>
            <a:pPr>
              <a:lnSpc>
                <a:spcPct val="200000"/>
              </a:lnSpc>
            </a:pPr>
            <a:r>
              <a:rPr lang="it-IT" sz="1600"/>
              <a:t>Stage 3: create </a:t>
            </a:r>
            <a:r>
              <a:rPr lang="it-IT" sz="1600" err="1"/>
              <a:t>integrated</a:t>
            </a:r>
            <a:r>
              <a:rPr lang="it-IT" sz="1600"/>
              <a:t> </a:t>
            </a:r>
            <a:r>
              <a:rPr lang="it-IT" sz="1600" err="1"/>
              <a:t>process</a:t>
            </a:r>
            <a:r>
              <a:rPr lang="it-IT" sz="1600"/>
              <a:t> model</a:t>
            </a:r>
          </a:p>
          <a:p>
            <a:pPr>
              <a:lnSpc>
                <a:spcPct val="200000"/>
              </a:lnSpc>
            </a:pPr>
            <a:r>
              <a:rPr lang="it-IT" sz="1600"/>
              <a:t>Stage 4: </a:t>
            </a:r>
            <a:r>
              <a:rPr lang="it-IT" sz="1600" err="1"/>
              <a:t>operational</a:t>
            </a:r>
            <a:r>
              <a:rPr lang="it-IT" sz="1600"/>
              <a:t> </a:t>
            </a:r>
            <a:r>
              <a:rPr lang="it-IT" sz="1600" err="1"/>
              <a:t>support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194519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D04951-20F7-4B41-942F-3FBAFCCB2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406" y="1192077"/>
            <a:ext cx="6905866" cy="523017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21A4813-B6BD-1249-B66D-F5BC84D3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Mining</a:t>
            </a:r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EFEB51-C254-2349-B383-4702509D1891}"/>
              </a:ext>
            </a:extLst>
          </p:cNvPr>
          <p:cNvSpPr txBox="1"/>
          <p:nvPr/>
        </p:nvSpPr>
        <p:spPr>
          <a:xfrm>
            <a:off x="0" y="6467229"/>
            <a:ext cx="12550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/>
              <a:t>Van </a:t>
            </a:r>
            <a:r>
              <a:rPr lang="it-IT" sz="1050" err="1"/>
              <a:t>Der</a:t>
            </a:r>
            <a:r>
              <a:rPr lang="it-IT" sz="1050"/>
              <a:t> </a:t>
            </a:r>
            <a:r>
              <a:rPr lang="it-IT" sz="1050" err="1"/>
              <a:t>Aalst</a:t>
            </a:r>
            <a:r>
              <a:rPr lang="it-IT" sz="1050"/>
              <a:t>, </a:t>
            </a:r>
            <a:r>
              <a:rPr lang="it-IT" sz="1050" err="1"/>
              <a:t>W</a:t>
            </a:r>
            <a:r>
              <a:rPr lang="it-IT" sz="1050"/>
              <a:t>., </a:t>
            </a:r>
            <a:r>
              <a:rPr lang="it-IT" sz="1050" err="1"/>
              <a:t>Adriansyah</a:t>
            </a:r>
            <a:r>
              <a:rPr lang="it-IT" sz="1050"/>
              <a:t>, A., De </a:t>
            </a:r>
            <a:r>
              <a:rPr lang="it-IT" sz="1050" err="1"/>
              <a:t>Medeiros</a:t>
            </a:r>
            <a:r>
              <a:rPr lang="it-IT" sz="1050"/>
              <a:t>, A. K. A., Arcieri, </a:t>
            </a:r>
            <a:r>
              <a:rPr lang="it-IT" sz="1050" err="1"/>
              <a:t>F</a:t>
            </a:r>
            <a:r>
              <a:rPr lang="it-IT" sz="1050"/>
              <a:t>., </a:t>
            </a:r>
            <a:r>
              <a:rPr lang="it-IT" sz="1050" err="1"/>
              <a:t>Baier</a:t>
            </a:r>
            <a:r>
              <a:rPr lang="it-IT" sz="1050"/>
              <a:t>, T., </a:t>
            </a:r>
            <a:r>
              <a:rPr lang="it-IT" sz="1050" err="1"/>
              <a:t>Blickle</a:t>
            </a:r>
            <a:r>
              <a:rPr lang="it-IT" sz="1050"/>
              <a:t>, T., ... &amp; </a:t>
            </a:r>
            <a:r>
              <a:rPr lang="it-IT" sz="1050" err="1"/>
              <a:t>Wynn</a:t>
            </a:r>
            <a:r>
              <a:rPr lang="it-IT" sz="1050"/>
              <a:t>, M. (2011, August). </a:t>
            </a:r>
            <a:r>
              <a:rPr lang="it-IT" sz="1050" err="1"/>
              <a:t>Process</a:t>
            </a:r>
            <a:r>
              <a:rPr lang="it-IT" sz="1050"/>
              <a:t> </a:t>
            </a:r>
            <a:r>
              <a:rPr lang="it-IT" sz="1050" err="1"/>
              <a:t>mining</a:t>
            </a:r>
            <a:r>
              <a:rPr lang="it-IT" sz="1050"/>
              <a:t> manifesto. In </a:t>
            </a:r>
            <a:r>
              <a:rPr lang="it-IT" sz="1050" i="1"/>
              <a:t>International Conference on Business </a:t>
            </a:r>
            <a:r>
              <a:rPr lang="it-IT" sz="1050" i="1" err="1"/>
              <a:t>Process</a:t>
            </a:r>
            <a:r>
              <a:rPr lang="it-IT" sz="1050" i="1"/>
              <a:t> Management</a:t>
            </a:r>
            <a:r>
              <a:rPr lang="it-IT" sz="1050"/>
              <a:t> (pp. 169-194). </a:t>
            </a:r>
            <a:r>
              <a:rPr lang="it-IT" sz="1050" err="1"/>
              <a:t>Springer</a:t>
            </a:r>
            <a:r>
              <a:rPr lang="it-IT" sz="1050"/>
              <a:t>, </a:t>
            </a:r>
            <a:r>
              <a:rPr lang="it-IT" sz="1050" err="1"/>
              <a:t>Berlin</a:t>
            </a:r>
            <a:r>
              <a:rPr lang="it-IT" sz="1050"/>
              <a:t>, Heidelberg.</a:t>
            </a:r>
            <a:endParaRPr lang="it-IT" sz="800"/>
          </a:p>
        </p:txBody>
      </p:sp>
    </p:spTree>
    <p:extLst>
      <p:ext uri="{BB962C8B-B14F-4D97-AF65-F5344CB8AC3E}">
        <p14:creationId xmlns:p14="http://schemas.microsoft.com/office/powerpoint/2010/main" val="2746932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E99E180-814E-F742-B6F3-A1AF485B7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325" y="280242"/>
            <a:ext cx="3883069" cy="62708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F136DB-E1CB-D74F-AC48-457D54CA1AD1}"/>
              </a:ext>
            </a:extLst>
          </p:cNvPr>
          <p:cNvSpPr txBox="1"/>
          <p:nvPr/>
        </p:nvSpPr>
        <p:spPr>
          <a:xfrm>
            <a:off x="966717" y="1597993"/>
            <a:ext cx="40164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/>
              <a:t>Time to Talk </a:t>
            </a:r>
            <a:r>
              <a:rPr lang="it-IT" sz="6000" err="1"/>
              <a:t>about</a:t>
            </a:r>
            <a:endParaRPr lang="it-IT" sz="6000"/>
          </a:p>
          <a:p>
            <a:pPr algn="ctr"/>
            <a:r>
              <a:rPr lang="it-IT" sz="6000"/>
              <a:t> </a:t>
            </a:r>
            <a:r>
              <a:rPr lang="it-IT" sz="6000" err="1"/>
              <a:t>Mining</a:t>
            </a:r>
            <a:r>
              <a:rPr lang="it-IT" sz="6000"/>
              <a:t> Tools!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FA8F95-FB8E-3D4F-98FE-D9C84366847E}"/>
              </a:ext>
            </a:extLst>
          </p:cNvPr>
          <p:cNvSpPr txBox="1"/>
          <p:nvPr/>
        </p:nvSpPr>
        <p:spPr>
          <a:xfrm>
            <a:off x="5887233" y="6611779"/>
            <a:ext cx="5348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err="1"/>
              <a:t>https</a:t>
            </a:r>
            <a:r>
              <a:rPr lang="it-IT" sz="1000"/>
              <a:t>://</a:t>
            </a:r>
            <a:r>
              <a:rPr lang="it-IT" sz="1000" err="1"/>
              <a:t>commons.wikimedia.org</a:t>
            </a:r>
            <a:r>
              <a:rPr lang="it-IT" sz="1000"/>
              <a:t>/</a:t>
            </a:r>
            <a:r>
              <a:rPr lang="it-IT" sz="1000" err="1"/>
              <a:t>wiki</a:t>
            </a:r>
            <a:r>
              <a:rPr lang="it-IT" sz="1000"/>
              <a:t>/</a:t>
            </a:r>
            <a:r>
              <a:rPr lang="it-IT" sz="1000" err="1"/>
              <a:t>File:Ab_Townsend_in_Gold_Rush</a:t>
            </a:r>
            <a:r>
              <a:rPr lang="it-IT" sz="1000"/>
              <a:t>_(circa_1850-51).</a:t>
            </a:r>
            <a:r>
              <a:rPr lang="it-IT" sz="1000" err="1"/>
              <a:t>jpg</a:t>
            </a:r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3459466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it-IT"/>
              <a:t>The BPM Life-</a:t>
            </a:r>
            <a:r>
              <a:rPr lang="it-IT" err="1"/>
              <a:t>Cycle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2A9DB-27C7-1D44-A45F-9ABF65B9338D}"/>
              </a:ext>
            </a:extLst>
          </p:cNvPr>
          <p:cNvSpPr txBox="1"/>
          <p:nvPr/>
        </p:nvSpPr>
        <p:spPr>
          <a:xfrm>
            <a:off x="458491" y="6473029"/>
            <a:ext cx="116923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i="1"/>
              <a:t>Marlon Dumas, M. L. </a:t>
            </a:r>
            <a:r>
              <a:rPr lang="it-IT" sz="1000" i="1" err="1"/>
              <a:t>R</a:t>
            </a:r>
            <a:r>
              <a:rPr lang="it-IT" sz="1000" i="1"/>
              <a:t>., &amp; </a:t>
            </a:r>
            <a:r>
              <a:rPr lang="it-IT" sz="1000" i="1" err="1"/>
              <a:t>Jan</a:t>
            </a:r>
            <a:r>
              <a:rPr lang="it-IT" sz="1000" i="1"/>
              <a:t> </a:t>
            </a:r>
            <a:r>
              <a:rPr lang="it-IT" sz="1000" i="1" err="1"/>
              <a:t>Mendling</a:t>
            </a:r>
            <a:r>
              <a:rPr lang="it-IT" sz="1000" i="1"/>
              <a:t>, H. A. </a:t>
            </a:r>
            <a:r>
              <a:rPr lang="it-IT" sz="1000" i="1" err="1"/>
              <a:t>R</a:t>
            </a:r>
            <a:r>
              <a:rPr lang="it-IT" sz="1000" i="1"/>
              <a:t>. (2018). Fundamentals of Business </a:t>
            </a:r>
            <a:r>
              <a:rPr lang="it-IT" sz="1000" i="1" err="1"/>
              <a:t>Process</a:t>
            </a:r>
            <a:r>
              <a:rPr lang="it-IT" sz="1000" i="1"/>
              <a:t> Management.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4F12B0F-6FC6-4D4E-A034-52506903EC55}"/>
              </a:ext>
            </a:extLst>
          </p:cNvPr>
          <p:cNvSpPr/>
          <p:nvPr/>
        </p:nvSpPr>
        <p:spPr>
          <a:xfrm>
            <a:off x="4950543" y="-62683"/>
            <a:ext cx="7200275" cy="6535712"/>
          </a:xfrm>
          <a:prstGeom prst="roundRect">
            <a:avLst/>
          </a:prstGeom>
          <a:solidFill>
            <a:srgbClr val="F2F2F2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77D0145-6AD2-8B47-9553-52A8B81EAA4C}"/>
              </a:ext>
            </a:extLst>
          </p:cNvPr>
          <p:cNvSpPr/>
          <p:nvPr/>
        </p:nvSpPr>
        <p:spPr>
          <a:xfrm>
            <a:off x="7600644" y="255594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identification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14B4111-F8B9-AB46-9A69-9B1A17420A1E}"/>
              </a:ext>
            </a:extLst>
          </p:cNvPr>
          <p:cNvSpPr/>
          <p:nvPr/>
        </p:nvSpPr>
        <p:spPr>
          <a:xfrm>
            <a:off x="7600644" y="1885935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discovery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0BCA25F-F3E6-2A4F-BDD6-15CF7EE51AB6}"/>
              </a:ext>
            </a:extLst>
          </p:cNvPr>
          <p:cNvSpPr/>
          <p:nvPr/>
        </p:nvSpPr>
        <p:spPr>
          <a:xfrm>
            <a:off x="10172174" y="330241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analysis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91574C4-E6F2-684B-AC25-B50557D86F83}"/>
              </a:ext>
            </a:extLst>
          </p:cNvPr>
          <p:cNvSpPr/>
          <p:nvPr/>
        </p:nvSpPr>
        <p:spPr>
          <a:xfrm>
            <a:off x="9072091" y="523537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redesign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A7509C4-9CC4-5048-8AB1-4160210D8274}"/>
              </a:ext>
            </a:extLst>
          </p:cNvPr>
          <p:cNvSpPr/>
          <p:nvPr/>
        </p:nvSpPr>
        <p:spPr>
          <a:xfrm>
            <a:off x="6080148" y="523537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implementation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DDF4150-B93D-D34E-9FE8-D2B9BCB2A87E}"/>
              </a:ext>
            </a:extLst>
          </p:cNvPr>
          <p:cNvSpPr/>
          <p:nvPr/>
        </p:nvSpPr>
        <p:spPr>
          <a:xfrm>
            <a:off x="5141222" y="330241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monitoring</a:t>
            </a:r>
            <a:r>
              <a:rPr lang="it-IT" sz="1800">
                <a:solidFill>
                  <a:schemeClr val="tx1"/>
                </a:solidFill>
              </a:rPr>
              <a:t> and </a:t>
            </a:r>
            <a:r>
              <a:rPr lang="it-IT" sz="1800" err="1">
                <a:solidFill>
                  <a:schemeClr val="tx1"/>
                </a:solidFill>
              </a:rPr>
              <a:t>controlling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E6955C3F-93A8-0241-BA47-4B290E60C125}"/>
              </a:ext>
            </a:extLst>
          </p:cNvPr>
          <p:cNvSpPr/>
          <p:nvPr/>
        </p:nvSpPr>
        <p:spPr>
          <a:xfrm>
            <a:off x="8385415" y="1159624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9093B9DC-890F-7A44-8984-38D74E645CA9}"/>
              </a:ext>
            </a:extLst>
          </p:cNvPr>
          <p:cNvSpPr/>
          <p:nvPr/>
        </p:nvSpPr>
        <p:spPr>
          <a:xfrm rot="18300181">
            <a:off x="10151540" y="2270311"/>
            <a:ext cx="390585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33CEC622-B392-E84B-BD85-A9E3A90EA5D4}"/>
              </a:ext>
            </a:extLst>
          </p:cNvPr>
          <p:cNvSpPr/>
          <p:nvPr/>
        </p:nvSpPr>
        <p:spPr>
          <a:xfrm rot="2698415">
            <a:off x="10187163" y="4384275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53042D21-C335-1A43-A355-F3B3327B636E}"/>
              </a:ext>
            </a:extLst>
          </p:cNvPr>
          <p:cNvSpPr/>
          <p:nvPr/>
        </p:nvSpPr>
        <p:spPr>
          <a:xfrm rot="5400000">
            <a:off x="8252905" y="532827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66F10568-F9F9-0D44-A8CC-E8706C7834B6}"/>
              </a:ext>
            </a:extLst>
          </p:cNvPr>
          <p:cNvSpPr/>
          <p:nvPr/>
        </p:nvSpPr>
        <p:spPr>
          <a:xfrm rot="13804324">
            <a:off x="6480723" y="243632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D5061906-3F8F-EF44-90D2-0A594535D531}"/>
              </a:ext>
            </a:extLst>
          </p:cNvPr>
          <p:cNvSpPr/>
          <p:nvPr/>
        </p:nvSpPr>
        <p:spPr>
          <a:xfrm rot="8089593">
            <a:off x="6535020" y="4366147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84547-271E-8243-A5C0-4F9A36FC5879}"/>
              </a:ext>
            </a:extLst>
          </p:cNvPr>
          <p:cNvSpPr txBox="1"/>
          <p:nvPr/>
        </p:nvSpPr>
        <p:spPr>
          <a:xfrm>
            <a:off x="581891" y="1789001"/>
            <a:ext cx="2766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/>
              <a:t>A set of </a:t>
            </a:r>
            <a:r>
              <a:rPr lang="it-IT" sz="1600" err="1"/>
              <a:t>phases</a:t>
            </a:r>
            <a:r>
              <a:rPr lang="it-IT" sz="1600"/>
              <a:t> in </a:t>
            </a:r>
            <a:r>
              <a:rPr lang="it-IT" sz="1600" err="1"/>
              <a:t>which</a:t>
            </a:r>
            <a:r>
              <a:rPr lang="it-IT" sz="1600"/>
              <a:t> the management of a business </a:t>
            </a:r>
            <a:r>
              <a:rPr lang="it-IT" sz="1600" err="1"/>
              <a:t>process</a:t>
            </a:r>
            <a:r>
              <a:rPr lang="it-IT" sz="1600"/>
              <a:t> can be </a:t>
            </a:r>
            <a:r>
              <a:rPr lang="it-IT" sz="1600" err="1"/>
              <a:t>divided</a:t>
            </a:r>
            <a:r>
              <a:rPr lang="it-IT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61117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Mining</a:t>
            </a:r>
            <a:r>
              <a:rPr lang="it-IT"/>
              <a:t> Tools (some of </a:t>
            </a:r>
            <a:r>
              <a:rPr lang="it-IT" err="1"/>
              <a:t>them</a:t>
            </a:r>
            <a:r>
              <a:rPr lang="it-IT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43DFCB-4B5E-A74B-B990-65357F7A3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14" y="1617766"/>
            <a:ext cx="2540000" cy="1104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DF5052-EE07-1F45-91C7-2688DFF19EBB}"/>
              </a:ext>
            </a:extLst>
          </p:cNvPr>
          <p:cNvSpPr/>
          <p:nvPr/>
        </p:nvSpPr>
        <p:spPr>
          <a:xfrm>
            <a:off x="415600" y="2983465"/>
            <a:ext cx="399660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err="1"/>
              <a:t>https</a:t>
            </a:r>
            <a:r>
              <a:rPr lang="it-IT"/>
              <a:t>://</a:t>
            </a:r>
            <a:r>
              <a:rPr lang="it-IT" err="1"/>
              <a:t>www.promtools.org</a:t>
            </a:r>
            <a:r>
              <a:rPr lang="it-IT"/>
              <a:t>/</a:t>
            </a:r>
            <a:r>
              <a:rPr lang="it-IT" err="1"/>
              <a:t>doku.php</a:t>
            </a:r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44D44-4E79-7D4E-9CFC-4588341A3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998" y="1789216"/>
            <a:ext cx="3962400" cy="762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C6D8E0-162B-BB4B-8202-AFF61E75122E}"/>
              </a:ext>
            </a:extLst>
          </p:cNvPr>
          <p:cNvSpPr/>
          <p:nvPr/>
        </p:nvSpPr>
        <p:spPr>
          <a:xfrm>
            <a:off x="7745268" y="2927039"/>
            <a:ext cx="240161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err="1"/>
              <a:t>https</a:t>
            </a:r>
            <a:r>
              <a:rPr lang="it-IT"/>
              <a:t>://</a:t>
            </a:r>
            <a:r>
              <a:rPr lang="it-IT" err="1"/>
              <a:t>apromore.org</a:t>
            </a:r>
            <a:r>
              <a:rPr lang="it-IT"/>
              <a:t>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118135-3B14-F545-B67F-CBB307FB6F98}"/>
              </a:ext>
            </a:extLst>
          </p:cNvPr>
          <p:cNvSpPr/>
          <p:nvPr/>
        </p:nvSpPr>
        <p:spPr>
          <a:xfrm>
            <a:off x="586819" y="5970497"/>
            <a:ext cx="291938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err="1"/>
              <a:t>https</a:t>
            </a:r>
            <a:r>
              <a:rPr lang="it-IT"/>
              <a:t>://</a:t>
            </a:r>
            <a:r>
              <a:rPr lang="it-IT" err="1"/>
              <a:t>fluxicon.com</a:t>
            </a:r>
            <a:r>
              <a:rPr lang="it-IT"/>
              <a:t>/disco/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08F65F-18E8-4B46-A979-3BA25F814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0" y="4647071"/>
            <a:ext cx="3263424" cy="1199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B62B4E-1418-944C-BF08-1D9A9BF5C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87" y="4647071"/>
            <a:ext cx="3736769" cy="11692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699BD4-7267-814F-8E7D-4198C263EEFF}"/>
              </a:ext>
            </a:extLst>
          </p:cNvPr>
          <p:cNvSpPr/>
          <p:nvPr/>
        </p:nvSpPr>
        <p:spPr>
          <a:xfrm>
            <a:off x="7456710" y="5970497"/>
            <a:ext cx="323999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err="1"/>
              <a:t>https</a:t>
            </a:r>
            <a:r>
              <a:rPr lang="it-IT"/>
              <a:t>://</a:t>
            </a:r>
            <a:r>
              <a:rPr lang="it-IT" err="1"/>
              <a:t>processdiamond.com</a:t>
            </a:r>
            <a:r>
              <a:rPr lang="it-IT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723892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79801"/>
            <a:ext cx="11360800" cy="763600"/>
          </a:xfrm>
        </p:spPr>
        <p:txBody>
          <a:bodyPr/>
          <a:lstStyle/>
          <a:p>
            <a:r>
              <a:rPr lang="it-IT" err="1"/>
              <a:t>ProM</a:t>
            </a:r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4BCF6-0403-EA45-BB99-A2DA0C093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1205517"/>
            <a:ext cx="4702665" cy="2767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CC8242-995A-D84B-98E4-012D26F1172D}"/>
              </a:ext>
            </a:extLst>
          </p:cNvPr>
          <p:cNvSpPr txBox="1"/>
          <p:nvPr/>
        </p:nvSpPr>
        <p:spPr>
          <a:xfrm>
            <a:off x="205839" y="4173398"/>
            <a:ext cx="5712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Log </a:t>
            </a:r>
            <a:r>
              <a:rPr lang="it-IT" sz="1600" err="1"/>
              <a:t>Animation</a:t>
            </a:r>
            <a:endParaRPr lang="it-IT" sz="16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81F5C6-D4AD-EF4F-912F-05AF578EF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11" b="3931"/>
          <a:stretch/>
        </p:blipFill>
        <p:spPr>
          <a:xfrm>
            <a:off x="6801153" y="1230167"/>
            <a:ext cx="4476852" cy="27927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564710-37D2-B746-B40B-D10AFAA03E8D}"/>
              </a:ext>
            </a:extLst>
          </p:cNvPr>
          <p:cNvSpPr txBox="1"/>
          <p:nvPr/>
        </p:nvSpPr>
        <p:spPr>
          <a:xfrm>
            <a:off x="6801153" y="868939"/>
            <a:ext cx="5712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Mining</a:t>
            </a:r>
            <a:r>
              <a:rPr lang="it-IT" sz="1600"/>
              <a:t> </a:t>
            </a:r>
            <a:r>
              <a:rPr lang="it-IT" sz="1600" err="1"/>
              <a:t>Algorithm</a:t>
            </a:r>
            <a:r>
              <a:rPr lang="it-IT" sz="1600"/>
              <a:t> </a:t>
            </a:r>
            <a:r>
              <a:rPr lang="it-IT" sz="1600" err="1"/>
              <a:t>Selection</a:t>
            </a:r>
            <a:endParaRPr lang="it-IT" sz="16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4BB5E6-C8FD-DB43-99CD-3E3408E1F846}"/>
              </a:ext>
            </a:extLst>
          </p:cNvPr>
          <p:cNvGrpSpPr/>
          <p:nvPr/>
        </p:nvGrpSpPr>
        <p:grpSpPr>
          <a:xfrm>
            <a:off x="205839" y="4597592"/>
            <a:ext cx="11780322" cy="2166858"/>
            <a:chOff x="229590" y="4581062"/>
            <a:chExt cx="11780322" cy="216685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8E8401-E490-FF44-9EF5-E0A1C4676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527"/>
            <a:stretch/>
          </p:blipFill>
          <p:spPr>
            <a:xfrm>
              <a:off x="229590" y="5218740"/>
              <a:ext cx="11780322" cy="15291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6EE11A5-8E3D-6547-8E56-5B4B7141B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8952"/>
            <a:stretch/>
          </p:blipFill>
          <p:spPr>
            <a:xfrm>
              <a:off x="229590" y="4581062"/>
              <a:ext cx="11780322" cy="63767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79A021-E17D-264A-81B5-02A8574A0C0E}"/>
              </a:ext>
            </a:extLst>
          </p:cNvPr>
          <p:cNvSpPr txBox="1"/>
          <p:nvPr/>
        </p:nvSpPr>
        <p:spPr>
          <a:xfrm>
            <a:off x="536332" y="865527"/>
            <a:ext cx="5712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Log </a:t>
            </a:r>
            <a:r>
              <a:rPr lang="it-IT" sz="1600" err="1"/>
              <a:t>Visualization</a:t>
            </a:r>
            <a:r>
              <a:rPr lang="it-IT" sz="1600"/>
              <a:t> and </a:t>
            </a:r>
            <a:r>
              <a:rPr lang="it-IT" sz="1600" err="1"/>
              <a:t>Inspection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191769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ProM</a:t>
            </a:r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C8242-995A-D84B-98E4-012D26F1172D}"/>
              </a:ext>
            </a:extLst>
          </p:cNvPr>
          <p:cNvSpPr txBox="1"/>
          <p:nvPr/>
        </p:nvSpPr>
        <p:spPr>
          <a:xfrm>
            <a:off x="383932" y="1565247"/>
            <a:ext cx="5712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err="1"/>
              <a:t>Filter</a:t>
            </a:r>
            <a:r>
              <a:rPr lang="it-IT" sz="1600"/>
              <a:t> a Log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564710-37D2-B746-B40B-D10AFAA03E8D}"/>
              </a:ext>
            </a:extLst>
          </p:cNvPr>
          <p:cNvSpPr txBox="1"/>
          <p:nvPr/>
        </p:nvSpPr>
        <p:spPr>
          <a:xfrm>
            <a:off x="5436489" y="1562044"/>
            <a:ext cx="5712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err="1"/>
              <a:t>Conformace</a:t>
            </a:r>
            <a:r>
              <a:rPr lang="it-IT" sz="1600"/>
              <a:t> </a:t>
            </a:r>
            <a:r>
              <a:rPr lang="it-IT" sz="1600" err="1"/>
              <a:t>Checking</a:t>
            </a:r>
            <a:endParaRPr lang="it-IT" sz="16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EE05BA-AD4E-DF44-816B-A72B1F0F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068197"/>
            <a:ext cx="3592729" cy="41072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E9CB9F-B378-CE43-A443-EBE5D30A15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319"/>
          <a:stretch/>
        </p:blipFill>
        <p:spPr>
          <a:xfrm>
            <a:off x="5436489" y="2069875"/>
            <a:ext cx="4284980" cy="4105543"/>
          </a:xfrm>
          <a:prstGeom prst="rect">
            <a:avLst/>
          </a:prstGeom>
        </p:spPr>
      </p:pic>
      <p:sp>
        <p:nvSpPr>
          <p:cNvPr id="42" name="Chevron 41">
            <a:extLst>
              <a:ext uri="{FF2B5EF4-FFF2-40B4-BE49-F238E27FC236}">
                <a16:creationId xmlns:a16="http://schemas.microsoft.com/office/drawing/2014/main" id="{B7B383FC-624E-644F-8D72-A571CD866ADD}"/>
              </a:ext>
            </a:extLst>
          </p:cNvPr>
          <p:cNvSpPr/>
          <p:nvPr/>
        </p:nvSpPr>
        <p:spPr>
          <a:xfrm>
            <a:off x="10052672" y="5278266"/>
            <a:ext cx="324465" cy="766916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D59C01DC-8542-8043-97C8-0AA9A36E7A7A}"/>
              </a:ext>
            </a:extLst>
          </p:cNvPr>
          <p:cNvSpPr/>
          <p:nvPr/>
        </p:nvSpPr>
        <p:spPr>
          <a:xfrm>
            <a:off x="10052673" y="2364647"/>
            <a:ext cx="324465" cy="766916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EAEF3AEC-E011-EB47-B397-44DA40D7A470}"/>
              </a:ext>
            </a:extLst>
          </p:cNvPr>
          <p:cNvSpPr/>
          <p:nvPr/>
        </p:nvSpPr>
        <p:spPr>
          <a:xfrm>
            <a:off x="10052672" y="3821456"/>
            <a:ext cx="324465" cy="766916"/>
          </a:xfrm>
          <a:prstGeom prst="chevr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5E5BD3-B224-6C4C-BFE1-E5F6849C27D9}"/>
              </a:ext>
            </a:extLst>
          </p:cNvPr>
          <p:cNvSpPr txBox="1"/>
          <p:nvPr/>
        </p:nvSpPr>
        <p:spPr>
          <a:xfrm>
            <a:off x="10504170" y="2469838"/>
            <a:ext cx="1451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Log </a:t>
            </a:r>
            <a:r>
              <a:rPr lang="it-IT" sz="1600" err="1"/>
              <a:t>move</a:t>
            </a:r>
            <a:r>
              <a:rPr lang="it-IT" sz="1600"/>
              <a:t> </a:t>
            </a:r>
            <a:r>
              <a:rPr lang="it-IT" sz="1600" err="1"/>
              <a:t>only</a:t>
            </a:r>
            <a:endParaRPr lang="it-IT" sz="16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C345AA-F6A7-BC46-AC2C-047915B97507}"/>
              </a:ext>
            </a:extLst>
          </p:cNvPr>
          <p:cNvSpPr txBox="1"/>
          <p:nvPr/>
        </p:nvSpPr>
        <p:spPr>
          <a:xfrm>
            <a:off x="10504170" y="3912526"/>
            <a:ext cx="1607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Model </a:t>
            </a:r>
            <a:r>
              <a:rPr lang="it-IT" sz="1600" err="1"/>
              <a:t>move</a:t>
            </a:r>
            <a:r>
              <a:rPr lang="it-IT" sz="1600"/>
              <a:t> </a:t>
            </a:r>
            <a:r>
              <a:rPr lang="it-IT" sz="1600" err="1"/>
              <a:t>only</a:t>
            </a:r>
            <a:endParaRPr lang="it-IT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C380E8-3C24-7A4B-8C31-FA39460FB6EE}"/>
              </a:ext>
            </a:extLst>
          </p:cNvPr>
          <p:cNvSpPr txBox="1"/>
          <p:nvPr/>
        </p:nvSpPr>
        <p:spPr>
          <a:xfrm>
            <a:off x="10504170" y="5355214"/>
            <a:ext cx="1607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Model &amp; Log </a:t>
            </a:r>
            <a:r>
              <a:rPr lang="it-IT" sz="1600" err="1"/>
              <a:t>matching</a:t>
            </a:r>
            <a:r>
              <a:rPr lang="it-IT" sz="1600"/>
              <a:t> </a:t>
            </a:r>
            <a:r>
              <a:rPr lang="it-IT" sz="1600" err="1"/>
              <a:t>move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12704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2" grpId="0" animBg="1"/>
      <p:bldP spid="43" grpId="0" animBg="1"/>
      <p:bldP spid="44" grpId="0" animBg="1"/>
      <p:bldP spid="45" grpId="0"/>
      <p:bldP spid="46" grpId="0"/>
      <p:bldP spid="4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Disco - Log </a:t>
            </a:r>
            <a:r>
              <a:rPr lang="it-IT" err="1"/>
              <a:t>Overview</a:t>
            </a:r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FE825-1978-7F44-AA02-D1FAAA37A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1356967"/>
            <a:ext cx="10946130" cy="51252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BB0E45-3080-A649-8BD7-2039B3BC7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195"/>
          <a:stretch/>
        </p:blipFill>
        <p:spPr>
          <a:xfrm>
            <a:off x="3288323" y="2599348"/>
            <a:ext cx="8903677" cy="425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9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CAC2A2-FE2A-1C4D-813A-8BA90DDFE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0" y="4049212"/>
            <a:ext cx="2034540" cy="2554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2067F7-C0AD-4E4C-B6FD-4450F338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925" y="1127115"/>
            <a:ext cx="2626655" cy="57308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A176F8-2118-CD46-A9A7-17AB690CA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1" y="1127115"/>
            <a:ext cx="2719246" cy="573088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5785E4F-EB11-E341-8E13-7BE8D9988668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00297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Disco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Discovery</a:t>
            </a:r>
            <a:endParaRPr lang="it-IT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BE0321-62EC-CE48-8A43-C0CA604F4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226" y="4053118"/>
            <a:ext cx="2007553" cy="25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Disco – Log </a:t>
            </a:r>
            <a:r>
              <a:rPr lang="it-IT" err="1"/>
              <a:t>Animation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4FA8A-F32E-9441-80DF-DAA3D9E71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681" y="0"/>
            <a:ext cx="233463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28D7C-9E35-8946-B219-127728FF5B7A}"/>
              </a:ext>
            </a:extLst>
          </p:cNvPr>
          <p:cNvSpPr txBox="1"/>
          <p:nvPr/>
        </p:nvSpPr>
        <p:spPr>
          <a:xfrm>
            <a:off x="1515649" y="3049344"/>
            <a:ext cx="298831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There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some </a:t>
            </a:r>
            <a:r>
              <a:rPr lang="it-IT" err="1"/>
              <a:t>congestion</a:t>
            </a:r>
            <a:r>
              <a:rPr lang="it-IT"/>
              <a:t>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A27025-17B7-1848-9D0A-D5EF0FE3744F}"/>
              </a:ext>
            </a:extLst>
          </p:cNvPr>
          <p:cNvCxnSpPr>
            <a:stCxn id="7" idx="2"/>
          </p:cNvCxnSpPr>
          <p:nvPr/>
        </p:nvCxnSpPr>
        <p:spPr>
          <a:xfrm>
            <a:off x="3009809" y="3429000"/>
            <a:ext cx="2439013" cy="6294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02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Process</a:t>
            </a:r>
            <a:r>
              <a:rPr lang="it-IT"/>
              <a:t> Diamond – Log </a:t>
            </a:r>
            <a:r>
              <a:rPr lang="it-IT" err="1"/>
              <a:t>Overview</a:t>
            </a:r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E4BBD-FDE4-2041-975F-DB9C4D80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271333"/>
            <a:ext cx="10877550" cy="548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327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Process</a:t>
            </a:r>
            <a:r>
              <a:rPr lang="it-IT"/>
              <a:t> Diamond –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Discovery</a:t>
            </a:r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525C8-11B2-7643-B422-443A21F4C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" y="1356967"/>
            <a:ext cx="10800522" cy="54115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9981625-6515-DA47-B9DE-C48AE92CDAEE}"/>
              </a:ext>
            </a:extLst>
          </p:cNvPr>
          <p:cNvSpPr/>
          <p:nvPr/>
        </p:nvSpPr>
        <p:spPr>
          <a:xfrm>
            <a:off x="720090" y="6469380"/>
            <a:ext cx="1828800" cy="29912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0381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Process</a:t>
            </a:r>
            <a:r>
              <a:rPr lang="it-IT"/>
              <a:t> Diamond – Log </a:t>
            </a:r>
            <a:r>
              <a:rPr lang="it-IT" err="1"/>
              <a:t>Animation</a:t>
            </a:r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62371-D417-4B40-94F3-0314069FF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7" y="1259448"/>
            <a:ext cx="11043285" cy="551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425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Apromore</a:t>
            </a:r>
            <a:r>
              <a:rPr lang="it-IT"/>
              <a:t> - Log </a:t>
            </a:r>
            <a:r>
              <a:rPr lang="it-IT" err="1"/>
              <a:t>Overview</a:t>
            </a:r>
            <a:endParaRPr lang="it-IT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4988FD-C091-2B42-B56B-F65A1FC5347C}"/>
              </a:ext>
            </a:extLst>
          </p:cNvPr>
          <p:cNvGrpSpPr/>
          <p:nvPr/>
        </p:nvGrpSpPr>
        <p:grpSpPr>
          <a:xfrm>
            <a:off x="1552183" y="1356967"/>
            <a:ext cx="9087633" cy="5431461"/>
            <a:chOff x="-43841" y="1194807"/>
            <a:chExt cx="12235841" cy="863582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3EC9C35-1560-8845-ABC1-CF5DCE6A7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194807"/>
              <a:ext cx="12192000" cy="291373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39B7D4-38DE-9F4A-9F04-03EE6A74B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7578" y="4108537"/>
              <a:ext cx="12192000" cy="435156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3D3A755-194D-1342-BD44-331FCB543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3841" y="6246743"/>
              <a:ext cx="12192000" cy="3583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8244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Process</a:t>
            </a:r>
            <a:r>
              <a:rPr lang="it-IT" dirty="0"/>
              <a:t> </a:t>
            </a:r>
            <a:r>
              <a:rPr lang="en-US" dirty="0"/>
              <a:t>Identification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84AFC9E-4206-874C-9433-13D9EFD9B62A}"/>
              </a:ext>
            </a:extLst>
          </p:cNvPr>
          <p:cNvSpPr/>
          <p:nvPr/>
        </p:nvSpPr>
        <p:spPr>
          <a:xfrm>
            <a:off x="7600644" y="2245695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discovery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EE2176B-567C-0943-9D93-BEBCAC30AC0D}"/>
              </a:ext>
            </a:extLst>
          </p:cNvPr>
          <p:cNvSpPr/>
          <p:nvPr/>
        </p:nvSpPr>
        <p:spPr>
          <a:xfrm>
            <a:off x="10172174" y="366217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analysis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7F87A34-966A-564D-AEA3-6B23B166F6DD}"/>
              </a:ext>
            </a:extLst>
          </p:cNvPr>
          <p:cNvSpPr/>
          <p:nvPr/>
        </p:nvSpPr>
        <p:spPr>
          <a:xfrm>
            <a:off x="9072091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redesign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C6BF6CC-B957-1D4D-862C-F97858727B66}"/>
              </a:ext>
            </a:extLst>
          </p:cNvPr>
          <p:cNvSpPr/>
          <p:nvPr/>
        </p:nvSpPr>
        <p:spPr>
          <a:xfrm>
            <a:off x="6080148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implementation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2AC114D-FB59-BC42-B416-550B690C5DC3}"/>
              </a:ext>
            </a:extLst>
          </p:cNvPr>
          <p:cNvSpPr/>
          <p:nvPr/>
        </p:nvSpPr>
        <p:spPr>
          <a:xfrm>
            <a:off x="5141222" y="366217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monitoring</a:t>
            </a:r>
            <a:r>
              <a:rPr lang="it-IT" sz="1800">
                <a:solidFill>
                  <a:schemeClr val="tx1"/>
                </a:solidFill>
              </a:rPr>
              <a:t> and </a:t>
            </a:r>
            <a:r>
              <a:rPr lang="it-IT" sz="1800" err="1">
                <a:solidFill>
                  <a:schemeClr val="tx1"/>
                </a:solidFill>
              </a:rPr>
              <a:t>controlling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BDE69849-592C-D545-9337-11B1A669027D}"/>
              </a:ext>
            </a:extLst>
          </p:cNvPr>
          <p:cNvSpPr/>
          <p:nvPr/>
        </p:nvSpPr>
        <p:spPr>
          <a:xfrm rot="18300181">
            <a:off x="10151540" y="2630071"/>
            <a:ext cx="390585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8B1DF32A-475B-A840-96E2-71A7D8D8D959}"/>
              </a:ext>
            </a:extLst>
          </p:cNvPr>
          <p:cNvSpPr/>
          <p:nvPr/>
        </p:nvSpPr>
        <p:spPr>
          <a:xfrm rot="2698415">
            <a:off x="10187163" y="4744035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DE4AF5A-3A6B-D040-A94C-6158DF647DE6}"/>
              </a:ext>
            </a:extLst>
          </p:cNvPr>
          <p:cNvSpPr/>
          <p:nvPr/>
        </p:nvSpPr>
        <p:spPr>
          <a:xfrm rot="5400000">
            <a:off x="8252905" y="568803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C18182D6-FED0-D845-B387-B2CD2CAC67A3}"/>
              </a:ext>
            </a:extLst>
          </p:cNvPr>
          <p:cNvSpPr/>
          <p:nvPr/>
        </p:nvSpPr>
        <p:spPr>
          <a:xfrm rot="13804324">
            <a:off x="6480723" y="279608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EDDB78D6-0FA0-A24B-A352-D20E7009C248}"/>
              </a:ext>
            </a:extLst>
          </p:cNvPr>
          <p:cNvSpPr/>
          <p:nvPr/>
        </p:nvSpPr>
        <p:spPr>
          <a:xfrm rot="8089593">
            <a:off x="6535020" y="4725907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46326-0CD4-BC41-BCA0-0CED64D09DF1}"/>
              </a:ext>
            </a:extLst>
          </p:cNvPr>
          <p:cNvSpPr txBox="1"/>
          <p:nvPr/>
        </p:nvSpPr>
        <p:spPr>
          <a:xfrm>
            <a:off x="478530" y="1740472"/>
            <a:ext cx="45499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includes</a:t>
            </a:r>
            <a:r>
              <a:rPr lang="it-IT" sz="1600"/>
              <a:t> management </a:t>
            </a:r>
            <a:r>
              <a:rPr lang="it-IT" sz="1600" dirty="0" err="1"/>
              <a:t>activities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aim</a:t>
            </a:r>
            <a:r>
              <a:rPr lang="it-IT" sz="1600" dirty="0"/>
              <a:t> to </a:t>
            </a:r>
            <a:r>
              <a:rPr lang="it-IT" sz="1600" dirty="0" err="1"/>
              <a:t>define</a:t>
            </a:r>
            <a:r>
              <a:rPr lang="it-IT" sz="1600" dirty="0"/>
              <a:t> the set of business </a:t>
            </a:r>
            <a:r>
              <a:rPr lang="it-IT" sz="1600" dirty="0" err="1"/>
              <a:t>processes</a:t>
            </a:r>
            <a:r>
              <a:rPr lang="it-IT" sz="1600" dirty="0"/>
              <a:t> of an </a:t>
            </a:r>
            <a:r>
              <a:rPr lang="it-IT" sz="1600" dirty="0" err="1"/>
              <a:t>organization</a:t>
            </a:r>
            <a:r>
              <a:rPr lang="it-IT" sz="1600" dirty="0"/>
              <a:t> and </a:t>
            </a:r>
            <a:r>
              <a:rPr lang="it-IT" sz="1600" dirty="0" err="1"/>
              <a:t>establish</a:t>
            </a:r>
            <a:r>
              <a:rPr lang="it-IT" sz="1600" dirty="0"/>
              <a:t> </a:t>
            </a:r>
            <a:r>
              <a:rPr lang="it-IT" sz="1600" dirty="0" err="1"/>
              <a:t>clear</a:t>
            </a:r>
            <a:r>
              <a:rPr lang="it-IT" sz="1600" dirty="0"/>
              <a:t> </a:t>
            </a:r>
            <a:r>
              <a:rPr lang="it-IT" sz="1600" dirty="0" err="1"/>
              <a:t>criteria</a:t>
            </a:r>
            <a:r>
              <a:rPr lang="it-IT" sz="1600" dirty="0"/>
              <a:t> for </a:t>
            </a:r>
            <a:r>
              <a:rPr lang="it-IT" sz="1600" dirty="0" err="1"/>
              <a:t>selecting</a:t>
            </a:r>
            <a:r>
              <a:rPr lang="it-IT" sz="1600" dirty="0"/>
              <a:t> </a:t>
            </a:r>
            <a:r>
              <a:rPr lang="it-IT" sz="1600" dirty="0" err="1"/>
              <a:t>specific</a:t>
            </a:r>
            <a:r>
              <a:rPr lang="it-IT" sz="1600" dirty="0"/>
              <a:t> </a:t>
            </a:r>
            <a:r>
              <a:rPr lang="it-IT" sz="1600" dirty="0" err="1"/>
              <a:t>processes</a:t>
            </a:r>
            <a:r>
              <a:rPr lang="it-IT" sz="1600" dirty="0"/>
              <a:t> for </a:t>
            </a:r>
            <a:r>
              <a:rPr lang="it-IT" sz="1600" dirty="0" err="1"/>
              <a:t>improvement</a:t>
            </a:r>
            <a:r>
              <a:rPr lang="it-IT" sz="1600" dirty="0"/>
              <a:t>. 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800" dirty="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E245628-118C-5749-A723-DFF590BB0BE1}"/>
              </a:ext>
            </a:extLst>
          </p:cNvPr>
          <p:cNvSpPr/>
          <p:nvPr/>
        </p:nvSpPr>
        <p:spPr>
          <a:xfrm>
            <a:off x="4987841" y="184595"/>
            <a:ext cx="7200275" cy="6535712"/>
          </a:xfrm>
          <a:prstGeom prst="roundRect">
            <a:avLst/>
          </a:prstGeom>
          <a:solidFill>
            <a:srgbClr val="F2F2F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4909711-A165-8C49-9166-E6812B6A8563}"/>
              </a:ext>
            </a:extLst>
          </p:cNvPr>
          <p:cNvSpPr/>
          <p:nvPr/>
        </p:nvSpPr>
        <p:spPr>
          <a:xfrm>
            <a:off x="7600643" y="541796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identification</a:t>
            </a:r>
            <a:endParaRPr lang="it-IT" sz="180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F4D1A8-1970-5447-9C0A-F1B07B9D2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222" y="1898505"/>
            <a:ext cx="6964853" cy="36966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46" name="Down Arrow 45">
            <a:extLst>
              <a:ext uri="{FF2B5EF4-FFF2-40B4-BE49-F238E27FC236}">
                <a16:creationId xmlns:a16="http://schemas.microsoft.com/office/drawing/2014/main" id="{4FC87566-D9FA-BB4D-9B34-6AE075DD44FA}"/>
              </a:ext>
            </a:extLst>
          </p:cNvPr>
          <p:cNvSpPr/>
          <p:nvPr/>
        </p:nvSpPr>
        <p:spPr>
          <a:xfrm>
            <a:off x="8385415" y="1519384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63B520-F7BF-2240-857C-560487236C60}"/>
              </a:ext>
            </a:extLst>
          </p:cNvPr>
          <p:cNvSpPr txBox="1"/>
          <p:nvPr/>
        </p:nvSpPr>
        <p:spPr>
          <a:xfrm>
            <a:off x="8749773" y="1564354"/>
            <a:ext cx="2582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err="1"/>
              <a:t>Process</a:t>
            </a:r>
            <a:r>
              <a:rPr lang="it-IT" sz="1600"/>
              <a:t>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231019-D7A9-E34A-9AE8-8E2DC4F98931}"/>
              </a:ext>
            </a:extLst>
          </p:cNvPr>
          <p:cNvSpPr/>
          <p:nvPr/>
        </p:nvSpPr>
        <p:spPr>
          <a:xfrm>
            <a:off x="478530" y="3323180"/>
            <a:ext cx="39932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/>
              <a:t>The output of </a:t>
            </a:r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identification</a:t>
            </a:r>
            <a:r>
              <a:rPr lang="it-IT" sz="1600"/>
              <a:t> </a:t>
            </a:r>
            <a:r>
              <a:rPr lang="it-IT" sz="1600" err="1"/>
              <a:t>is</a:t>
            </a:r>
            <a:r>
              <a:rPr lang="it-IT" sz="1600"/>
              <a:t> a </a:t>
            </a:r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architecture</a:t>
            </a:r>
            <a:r>
              <a:rPr lang="it-IT" sz="1600"/>
              <a:t>, </a:t>
            </a:r>
            <a:r>
              <a:rPr lang="it-IT" sz="1600" err="1"/>
              <a:t>which</a:t>
            </a:r>
            <a:r>
              <a:rPr lang="it-IT" sz="1600"/>
              <a:t> </a:t>
            </a:r>
            <a:r>
              <a:rPr lang="it-IT" sz="1600" err="1"/>
              <a:t>represents</a:t>
            </a:r>
            <a:r>
              <a:rPr lang="it-IT" sz="1600"/>
              <a:t> the </a:t>
            </a:r>
            <a:r>
              <a:rPr lang="it-IT" sz="1600" err="1"/>
              <a:t>processes</a:t>
            </a:r>
            <a:r>
              <a:rPr lang="it-IT" sz="1600"/>
              <a:t> and </a:t>
            </a:r>
            <a:r>
              <a:rPr lang="it-IT" sz="1600" err="1"/>
              <a:t>their</a:t>
            </a:r>
            <a:r>
              <a:rPr lang="it-IT" sz="1600"/>
              <a:t> </a:t>
            </a:r>
            <a:r>
              <a:rPr lang="it-IT" sz="1600" err="1"/>
              <a:t>interrelations</a:t>
            </a:r>
            <a:r>
              <a:rPr lang="it-IT" sz="1600"/>
              <a:t>.</a:t>
            </a:r>
          </a:p>
          <a:p>
            <a:endParaRPr lang="it-IT" sz="1600"/>
          </a:p>
          <a:p>
            <a:endParaRPr lang="it-IT" sz="1600"/>
          </a:p>
          <a:p>
            <a:r>
              <a:rPr lang="it-IT" sz="1600" err="1"/>
              <a:t>This</a:t>
            </a:r>
            <a:r>
              <a:rPr lang="it-IT" sz="1600"/>
              <a:t> </a:t>
            </a:r>
            <a:r>
              <a:rPr lang="it-IT" sz="1600" err="1"/>
              <a:t>architecture</a:t>
            </a:r>
            <a:r>
              <a:rPr lang="it-IT" sz="1600"/>
              <a:t> </a:t>
            </a:r>
            <a:r>
              <a:rPr lang="it-IT" sz="1600" err="1"/>
              <a:t>is</a:t>
            </a:r>
            <a:r>
              <a:rPr lang="it-IT" sz="1600"/>
              <a:t> </a:t>
            </a:r>
            <a:r>
              <a:rPr lang="it-IT" sz="1600" err="1"/>
              <a:t>then</a:t>
            </a:r>
            <a:r>
              <a:rPr lang="it-IT" sz="1600"/>
              <a:t> </a:t>
            </a:r>
            <a:r>
              <a:rPr lang="it-IT" sz="1600" err="1"/>
              <a:t>used</a:t>
            </a:r>
            <a:r>
              <a:rPr lang="it-IT" sz="1600"/>
              <a:t> to </a:t>
            </a:r>
            <a:r>
              <a:rPr lang="it-IT" sz="1600" err="1"/>
              <a:t>select</a:t>
            </a:r>
            <a:r>
              <a:rPr lang="it-IT" sz="1600"/>
              <a:t> </a:t>
            </a:r>
            <a:r>
              <a:rPr lang="it-IT" sz="1600" err="1"/>
              <a:t>which</a:t>
            </a:r>
            <a:r>
              <a:rPr lang="it-IT" sz="1600"/>
              <a:t> </a:t>
            </a:r>
            <a:r>
              <a:rPr lang="it-IT" sz="1600" err="1"/>
              <a:t>process</a:t>
            </a:r>
            <a:r>
              <a:rPr lang="it-IT" sz="1600"/>
              <a:t> or set </a:t>
            </a:r>
            <a:r>
              <a:rPr lang="it-IT" sz="1600" err="1"/>
              <a:t>thereof</a:t>
            </a:r>
            <a:r>
              <a:rPr lang="it-IT" sz="1600"/>
              <a:t> to </a:t>
            </a:r>
            <a:r>
              <a:rPr lang="it-IT" sz="1600" err="1"/>
              <a:t>manage</a:t>
            </a:r>
            <a:r>
              <a:rPr lang="it-IT" sz="1600"/>
              <a:t> </a:t>
            </a:r>
            <a:r>
              <a:rPr lang="it-IT" sz="1600" err="1"/>
              <a:t>through</a:t>
            </a:r>
            <a:r>
              <a:rPr lang="it-IT" sz="1600"/>
              <a:t> the </a:t>
            </a:r>
            <a:r>
              <a:rPr lang="it-IT" sz="1600" err="1"/>
              <a:t>remaining</a:t>
            </a:r>
            <a:r>
              <a:rPr lang="it-IT" sz="1600"/>
              <a:t> </a:t>
            </a:r>
            <a:r>
              <a:rPr lang="it-IT" sz="1600" err="1"/>
              <a:t>phases</a:t>
            </a:r>
            <a:r>
              <a:rPr lang="it-IT" sz="1600"/>
              <a:t> of the </a:t>
            </a:r>
            <a:r>
              <a:rPr lang="it-IT" sz="1600" err="1"/>
              <a:t>lifecycle</a:t>
            </a:r>
            <a:r>
              <a:rPr lang="it-IT" sz="16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5790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Apromore</a:t>
            </a:r>
            <a:r>
              <a:rPr lang="it-IT"/>
              <a:t> –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Discovery</a:t>
            </a:r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B7AA0-0EDF-B341-81AC-EE302DF6EE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463"/>
          <a:stretch/>
        </p:blipFill>
        <p:spPr>
          <a:xfrm>
            <a:off x="0" y="3188971"/>
            <a:ext cx="12192000" cy="891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68B369-39E6-EB44-A01E-D1A2B12642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071"/>
          <a:stretch/>
        </p:blipFill>
        <p:spPr>
          <a:xfrm>
            <a:off x="0" y="1452091"/>
            <a:ext cx="12192000" cy="173688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E670706-A7E7-C24B-BE39-6DCB02AB6546}"/>
              </a:ext>
            </a:extLst>
          </p:cNvPr>
          <p:cNvSpPr/>
          <p:nvPr/>
        </p:nvSpPr>
        <p:spPr>
          <a:xfrm>
            <a:off x="148590" y="2526030"/>
            <a:ext cx="1828800" cy="33147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10DE9-99BD-F444-8F82-3ACBC51E16E4}"/>
              </a:ext>
            </a:extLst>
          </p:cNvPr>
          <p:cNvCxnSpPr/>
          <p:nvPr/>
        </p:nvCxnSpPr>
        <p:spPr>
          <a:xfrm>
            <a:off x="1062990" y="2857500"/>
            <a:ext cx="114300" cy="6286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FDEC82-C8A0-EC46-B13B-F70E3728E2F1}"/>
              </a:ext>
            </a:extLst>
          </p:cNvPr>
          <p:cNvGrpSpPr/>
          <p:nvPr/>
        </p:nvGrpSpPr>
        <p:grpSpPr>
          <a:xfrm>
            <a:off x="0" y="4508655"/>
            <a:ext cx="12192000" cy="2448792"/>
            <a:chOff x="0" y="4508655"/>
            <a:chExt cx="12192000" cy="24487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0C0E4F-22A7-A143-8AE6-9659EBB5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935593"/>
              <a:ext cx="12192000" cy="102185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09B13D-FF67-9D4E-9991-2BE6F67E2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508655"/>
              <a:ext cx="12192000" cy="1733550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561DEFCA-7AA1-2343-856A-9E328933E737}"/>
              </a:ext>
            </a:extLst>
          </p:cNvPr>
          <p:cNvSpPr/>
          <p:nvPr/>
        </p:nvSpPr>
        <p:spPr>
          <a:xfrm>
            <a:off x="262890" y="5788296"/>
            <a:ext cx="1828800" cy="33147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5F4600-1C7A-E641-AE9E-51C0795C6F84}"/>
              </a:ext>
            </a:extLst>
          </p:cNvPr>
          <p:cNvCxnSpPr>
            <a:cxnSpLocks/>
          </p:cNvCxnSpPr>
          <p:nvPr/>
        </p:nvCxnSpPr>
        <p:spPr>
          <a:xfrm>
            <a:off x="1177290" y="6119766"/>
            <a:ext cx="91440" cy="1224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1D7B68-4B3D-CD41-B8E7-F1135ACCE909}"/>
              </a:ext>
            </a:extLst>
          </p:cNvPr>
          <p:cNvCxnSpPr>
            <a:cxnSpLocks/>
          </p:cNvCxnSpPr>
          <p:nvPr/>
        </p:nvCxnSpPr>
        <p:spPr>
          <a:xfrm>
            <a:off x="0" y="4252994"/>
            <a:ext cx="12192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32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Apromore</a:t>
            </a:r>
            <a:r>
              <a:rPr lang="it-IT"/>
              <a:t> - Log </a:t>
            </a:r>
            <a:r>
              <a:rPr lang="it-IT" err="1"/>
              <a:t>Animation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0EBD2-A973-F148-8451-BEFDF4423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972"/>
          <a:stretch/>
        </p:blipFill>
        <p:spPr>
          <a:xfrm>
            <a:off x="0" y="1721022"/>
            <a:ext cx="12192000" cy="3001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0F0C5D-05DF-0140-B3E5-98FB292CA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51" b="1679"/>
          <a:stretch/>
        </p:blipFill>
        <p:spPr>
          <a:xfrm>
            <a:off x="0" y="2327978"/>
            <a:ext cx="12192000" cy="267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7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Apromore</a:t>
            </a:r>
            <a:r>
              <a:rPr lang="it-IT"/>
              <a:t> – Compare </a:t>
            </a:r>
            <a:r>
              <a:rPr lang="it-IT" err="1"/>
              <a:t>Logs</a:t>
            </a:r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489DC-D77B-0544-9A29-623D5553D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187775"/>
            <a:ext cx="7576469" cy="54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37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Apromore</a:t>
            </a:r>
            <a:r>
              <a:rPr lang="it-IT"/>
              <a:t> – </a:t>
            </a:r>
            <a:r>
              <a:rPr lang="it-IT" err="1"/>
              <a:t>Try</a:t>
            </a:r>
            <a:r>
              <a:rPr lang="it-IT"/>
              <a:t> </a:t>
            </a:r>
            <a:r>
              <a:rPr lang="it-IT" err="1"/>
              <a:t>it!</a:t>
            </a:r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28ABC-B8CE-A34C-8788-5B35DE0B56EE}"/>
              </a:ext>
            </a:extLst>
          </p:cNvPr>
          <p:cNvSpPr txBox="1"/>
          <p:nvPr/>
        </p:nvSpPr>
        <p:spPr>
          <a:xfrm>
            <a:off x="6956100" y="747367"/>
            <a:ext cx="98425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hlinkClick r:id="rId2"/>
              </a:rPr>
              <a:t>https://academic-eu.apromore.org/</a:t>
            </a:r>
            <a:r>
              <a:rPr lang="it-IT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63A91-18C8-034C-93F5-1589F5CDC844}"/>
              </a:ext>
            </a:extLst>
          </p:cNvPr>
          <p:cNvSpPr txBox="1"/>
          <p:nvPr/>
        </p:nvSpPr>
        <p:spPr>
          <a:xfrm>
            <a:off x="3898900" y="747367"/>
            <a:ext cx="3057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Apromore</a:t>
            </a:r>
            <a:r>
              <a:rPr lang="it-IT"/>
              <a:t> </a:t>
            </a:r>
            <a:r>
              <a:rPr lang="it-IT" err="1"/>
              <a:t>Academic</a:t>
            </a:r>
            <a:r>
              <a:rPr lang="it-IT"/>
              <a:t> </a:t>
            </a:r>
            <a:r>
              <a:rPr lang="it-IT" err="1"/>
              <a:t>node</a:t>
            </a:r>
            <a:r>
              <a:rPr lang="it-IT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34DC9-F15B-304F-83B7-9D6E48E9C17B}"/>
              </a:ext>
            </a:extLst>
          </p:cNvPr>
          <p:cNvSpPr txBox="1"/>
          <p:nvPr/>
        </p:nvSpPr>
        <p:spPr>
          <a:xfrm>
            <a:off x="685800" y="1510967"/>
            <a:ext cx="11391900" cy="607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/>
              <a:t>1     Import a Log</a:t>
            </a:r>
          </a:p>
          <a:p>
            <a:pPr>
              <a:lnSpc>
                <a:spcPct val="150000"/>
              </a:lnSpc>
            </a:pPr>
            <a:r>
              <a:rPr lang="it-IT"/>
              <a:t>2     </a:t>
            </a:r>
            <a:r>
              <a:rPr lang="it-IT" err="1"/>
              <a:t>Inspect</a:t>
            </a:r>
            <a:r>
              <a:rPr lang="it-IT"/>
              <a:t> the Log (</a:t>
            </a:r>
            <a:r>
              <a:rPr lang="it-IT" err="1"/>
              <a:t>Analyze</a:t>
            </a:r>
            <a:r>
              <a:rPr lang="it-IT"/>
              <a:t> --&gt; </a:t>
            </a:r>
            <a:r>
              <a:rPr lang="it-IT" err="1"/>
              <a:t>View</a:t>
            </a:r>
            <a:r>
              <a:rPr lang="it-IT"/>
              <a:t> Performance Dashboard)</a:t>
            </a:r>
          </a:p>
          <a:p>
            <a:pPr>
              <a:lnSpc>
                <a:spcPct val="150000"/>
              </a:lnSpc>
            </a:pPr>
            <a:r>
              <a:rPr lang="it-IT"/>
              <a:t>3     </a:t>
            </a:r>
            <a:r>
              <a:rPr lang="it-IT" err="1"/>
              <a:t>Discover</a:t>
            </a:r>
            <a:r>
              <a:rPr lang="it-IT"/>
              <a:t> a model (Double click over the Log)</a:t>
            </a:r>
          </a:p>
          <a:p>
            <a:pPr>
              <a:lnSpc>
                <a:spcPct val="150000"/>
              </a:lnSpc>
            </a:pPr>
            <a:r>
              <a:rPr lang="it-IT"/>
              <a:t>4     Switch from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Map</a:t>
            </a:r>
            <a:r>
              <a:rPr lang="it-IT"/>
              <a:t> to BPMN</a:t>
            </a:r>
          </a:p>
          <a:p>
            <a:pPr>
              <a:lnSpc>
                <a:spcPct val="150000"/>
              </a:lnSpc>
            </a:pPr>
            <a:r>
              <a:rPr lang="it-IT"/>
              <a:t>5    </a:t>
            </a:r>
            <a:r>
              <a:rPr lang="it-IT" err="1"/>
              <a:t>Increase</a:t>
            </a:r>
            <a:r>
              <a:rPr lang="it-IT"/>
              <a:t> </a:t>
            </a:r>
            <a:r>
              <a:rPr lang="it-IT" err="1"/>
              <a:t>amount</a:t>
            </a:r>
            <a:r>
              <a:rPr lang="it-IT"/>
              <a:t> of </a:t>
            </a:r>
            <a:r>
              <a:rPr lang="it-IT" err="1"/>
              <a:t>arcs</a:t>
            </a:r>
            <a:r>
              <a:rPr lang="it-IT"/>
              <a:t> </a:t>
            </a:r>
            <a:r>
              <a:rPr lang="it-IT" err="1"/>
              <a:t>shown</a:t>
            </a:r>
            <a:r>
              <a:rPr lang="it-IT"/>
              <a:t> (Are some </a:t>
            </a:r>
            <a:r>
              <a:rPr lang="it-IT" err="1"/>
              <a:t>activities</a:t>
            </a:r>
            <a:r>
              <a:rPr lang="it-IT"/>
              <a:t> </a:t>
            </a:r>
            <a:r>
              <a:rPr lang="it-IT" err="1"/>
              <a:t>skipped</a:t>
            </a:r>
            <a:r>
              <a:rPr lang="it-IT"/>
              <a:t>?)</a:t>
            </a:r>
          </a:p>
          <a:p>
            <a:pPr>
              <a:lnSpc>
                <a:spcPct val="150000"/>
              </a:lnSpc>
            </a:pPr>
            <a:r>
              <a:rPr lang="it-IT"/>
              <a:t>6     Switch from </a:t>
            </a:r>
            <a:r>
              <a:rPr lang="it-IT" err="1"/>
              <a:t>Frequency</a:t>
            </a:r>
            <a:r>
              <a:rPr lang="it-IT"/>
              <a:t> to </a:t>
            </a:r>
            <a:r>
              <a:rPr lang="it-IT" err="1"/>
              <a:t>Duration</a:t>
            </a:r>
            <a:r>
              <a:rPr lang="it-IT"/>
              <a:t> (Are </a:t>
            </a:r>
            <a:r>
              <a:rPr lang="it-IT" err="1"/>
              <a:t>there</a:t>
            </a:r>
            <a:r>
              <a:rPr lang="it-IT"/>
              <a:t> </a:t>
            </a:r>
            <a:r>
              <a:rPr lang="it-IT" err="1"/>
              <a:t>any</a:t>
            </a:r>
            <a:r>
              <a:rPr lang="it-IT"/>
              <a:t> </a:t>
            </a:r>
            <a:r>
              <a:rPr lang="it-IT" err="1"/>
              <a:t>bottlenecks</a:t>
            </a:r>
            <a:r>
              <a:rPr lang="it-IT"/>
              <a:t>?)</a:t>
            </a:r>
          </a:p>
          <a:p>
            <a:pPr>
              <a:lnSpc>
                <a:spcPct val="150000"/>
              </a:lnSpc>
            </a:pPr>
            <a:r>
              <a:rPr lang="it-IT"/>
              <a:t>7     </a:t>
            </a:r>
            <a:r>
              <a:rPr lang="it-IT" err="1"/>
              <a:t>Filter</a:t>
            </a:r>
            <a:r>
              <a:rPr lang="it-IT"/>
              <a:t> the Log to </a:t>
            </a:r>
            <a:r>
              <a:rPr lang="it-IT" err="1"/>
              <a:t>see</a:t>
            </a:r>
            <a:r>
              <a:rPr lang="it-IT"/>
              <a:t> </a:t>
            </a:r>
            <a:r>
              <a:rPr lang="it-IT" err="1"/>
              <a:t>only</a:t>
            </a:r>
            <a:r>
              <a:rPr lang="it-IT"/>
              <a:t> </a:t>
            </a:r>
            <a:r>
              <a:rPr lang="it-IT" err="1"/>
              <a:t>one</a:t>
            </a:r>
            <a:r>
              <a:rPr lang="it-IT"/>
              <a:t> </a:t>
            </a:r>
            <a:r>
              <a:rPr lang="it-IT" err="1"/>
              <a:t>variant</a:t>
            </a:r>
            <a:endParaRPr lang="it-IT"/>
          </a:p>
          <a:p>
            <a:pPr>
              <a:lnSpc>
                <a:spcPct val="150000"/>
              </a:lnSpc>
            </a:pPr>
            <a:r>
              <a:rPr lang="it-IT"/>
              <a:t>8     Save the </a:t>
            </a:r>
            <a:r>
              <a:rPr lang="it-IT" err="1"/>
              <a:t>Filtered</a:t>
            </a:r>
            <a:r>
              <a:rPr lang="it-IT"/>
              <a:t> Log </a:t>
            </a:r>
          </a:p>
          <a:p>
            <a:pPr>
              <a:lnSpc>
                <a:spcPct val="150000"/>
              </a:lnSpc>
            </a:pPr>
            <a:r>
              <a:rPr lang="it-IT"/>
              <a:t>9     </a:t>
            </a:r>
            <a:r>
              <a:rPr lang="it-IT" err="1"/>
              <a:t>Change</a:t>
            </a:r>
            <a:r>
              <a:rPr lang="it-IT"/>
              <a:t> the </a:t>
            </a:r>
            <a:r>
              <a:rPr lang="it-IT" err="1"/>
              <a:t>Filter</a:t>
            </a:r>
            <a:r>
              <a:rPr lang="it-IT"/>
              <a:t> to </a:t>
            </a:r>
            <a:r>
              <a:rPr lang="it-IT" err="1"/>
              <a:t>see</a:t>
            </a:r>
            <a:r>
              <a:rPr lang="it-IT"/>
              <a:t> </a:t>
            </a:r>
            <a:r>
              <a:rPr lang="it-IT" err="1"/>
              <a:t>another</a:t>
            </a:r>
            <a:r>
              <a:rPr lang="it-IT"/>
              <a:t> </a:t>
            </a:r>
            <a:r>
              <a:rPr lang="it-IT" err="1"/>
              <a:t>variant</a:t>
            </a:r>
            <a:endParaRPr lang="it-IT"/>
          </a:p>
          <a:p>
            <a:pPr>
              <a:lnSpc>
                <a:spcPct val="150000"/>
              </a:lnSpc>
            </a:pPr>
            <a:r>
              <a:rPr lang="it-IT"/>
              <a:t>10   </a:t>
            </a:r>
            <a:r>
              <a:rPr lang="it-IT" err="1"/>
              <a:t>Discover</a:t>
            </a:r>
            <a:r>
              <a:rPr lang="it-IT"/>
              <a:t> a model from the log </a:t>
            </a:r>
            <a:r>
              <a:rPr lang="it-IT" err="1"/>
              <a:t>Saved</a:t>
            </a:r>
            <a:r>
              <a:rPr lang="it-IT"/>
              <a:t> (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point</a:t>
            </a:r>
            <a:r>
              <a:rPr lang="it-IT"/>
              <a:t> 8)</a:t>
            </a:r>
          </a:p>
          <a:p>
            <a:pPr marL="457200" indent="-457200">
              <a:lnSpc>
                <a:spcPct val="150000"/>
              </a:lnSpc>
              <a:buAutoNum type="arabicPlain" startAt="11"/>
            </a:pPr>
            <a:r>
              <a:rPr lang="it-IT"/>
              <a:t>Put </a:t>
            </a:r>
            <a:r>
              <a:rPr lang="it-IT" err="1"/>
              <a:t>models</a:t>
            </a:r>
            <a:r>
              <a:rPr lang="it-IT"/>
              <a:t> side by side (are </a:t>
            </a:r>
            <a:r>
              <a:rPr lang="it-IT" err="1"/>
              <a:t>there</a:t>
            </a:r>
            <a:r>
              <a:rPr lang="it-IT"/>
              <a:t> </a:t>
            </a:r>
            <a:r>
              <a:rPr lang="it-IT" err="1"/>
              <a:t>any</a:t>
            </a:r>
            <a:r>
              <a:rPr lang="it-IT"/>
              <a:t> </a:t>
            </a:r>
            <a:r>
              <a:rPr lang="it-IT" err="1"/>
              <a:t>visible</a:t>
            </a:r>
            <a:r>
              <a:rPr lang="it-IT"/>
              <a:t> </a:t>
            </a:r>
            <a:r>
              <a:rPr lang="it-IT" err="1"/>
              <a:t>differences</a:t>
            </a:r>
            <a:r>
              <a:rPr lang="it-IT"/>
              <a:t>?)</a:t>
            </a:r>
          </a:p>
          <a:p>
            <a:pPr marL="457200" indent="-457200">
              <a:lnSpc>
                <a:spcPct val="150000"/>
              </a:lnSpc>
              <a:buFont typeface="Arial"/>
              <a:buAutoNum type="arabicPlain" startAt="11"/>
            </a:pPr>
            <a:r>
              <a:rPr lang="it-IT"/>
              <a:t>Select </a:t>
            </a:r>
            <a:r>
              <a:rPr lang="it-IT" err="1"/>
              <a:t>two</a:t>
            </a:r>
            <a:r>
              <a:rPr lang="it-IT"/>
              <a:t> </a:t>
            </a:r>
            <a:r>
              <a:rPr lang="it-IT" err="1"/>
              <a:t>Logs</a:t>
            </a:r>
            <a:r>
              <a:rPr lang="it-IT"/>
              <a:t> and Compare </a:t>
            </a:r>
            <a:r>
              <a:rPr lang="it-IT" err="1"/>
              <a:t>them</a:t>
            </a:r>
            <a:r>
              <a:rPr lang="it-IT"/>
              <a:t> (</a:t>
            </a:r>
            <a:r>
              <a:rPr lang="it-IT" err="1"/>
              <a:t>Analyze</a:t>
            </a:r>
            <a:r>
              <a:rPr lang="it-IT"/>
              <a:t> --&gt; </a:t>
            </a:r>
            <a:r>
              <a:rPr lang="it-IT" err="1"/>
              <a:t>View</a:t>
            </a:r>
            <a:r>
              <a:rPr lang="it-IT"/>
              <a:t> Performance Dashboard)</a:t>
            </a:r>
          </a:p>
          <a:p>
            <a:pPr marL="457200" indent="-457200">
              <a:lnSpc>
                <a:spcPct val="150000"/>
              </a:lnSpc>
              <a:buAutoNum type="arabicPlain" startAt="11"/>
            </a:pPr>
            <a:endParaRPr lang="it-IT"/>
          </a:p>
          <a:p>
            <a:pPr>
              <a:lnSpc>
                <a:spcPct val="150000"/>
              </a:lnSpc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4226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Apromore</a:t>
            </a:r>
            <a:r>
              <a:rPr lang="it-IT"/>
              <a:t> – Compare </a:t>
            </a:r>
            <a:r>
              <a:rPr lang="it-IT" err="1"/>
              <a:t>Models</a:t>
            </a:r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E2C75-F22C-544C-8B2E-AC011220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1587242"/>
            <a:ext cx="10217150" cy="49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68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How to </a:t>
            </a:r>
            <a:r>
              <a:rPr lang="it-IT" err="1"/>
              <a:t>apply</a:t>
            </a:r>
            <a:r>
              <a:rPr lang="it-IT"/>
              <a:t> </a:t>
            </a:r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Mining</a:t>
            </a:r>
            <a:r>
              <a:rPr lang="it-IT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440B7-7705-4A46-88B7-F253AB4E2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it-IT">
                <a:solidFill>
                  <a:schemeClr val="tx1"/>
                </a:solidFill>
              </a:rPr>
              <a:t>I </a:t>
            </a:r>
            <a:r>
              <a:rPr lang="it-IT" err="1">
                <a:solidFill>
                  <a:schemeClr val="tx1"/>
                </a:solidFill>
              </a:rPr>
              <a:t>suggest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you</a:t>
            </a:r>
            <a:r>
              <a:rPr lang="it-IT">
                <a:solidFill>
                  <a:schemeClr val="tx1"/>
                </a:solidFill>
              </a:rPr>
              <a:t> to </a:t>
            </a:r>
            <a:r>
              <a:rPr lang="it-IT" err="1">
                <a:solidFill>
                  <a:schemeClr val="tx1"/>
                </a:solidFill>
              </a:rPr>
              <a:t>try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different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Process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Mining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tools</a:t>
            </a:r>
            <a:r>
              <a:rPr lang="it-IT">
                <a:solidFill>
                  <a:schemeClr val="tx1"/>
                </a:solidFill>
              </a:rPr>
              <a:t>. </a:t>
            </a:r>
          </a:p>
          <a:p>
            <a:pPr marL="152396" indent="0">
              <a:buNone/>
            </a:pPr>
            <a:endParaRPr lang="it-IT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it-IT" err="1">
                <a:solidFill>
                  <a:schemeClr val="tx1"/>
                </a:solidFill>
              </a:rPr>
              <a:t>Find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which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one</a:t>
            </a:r>
            <a:r>
              <a:rPr lang="it-IT">
                <a:solidFill>
                  <a:schemeClr val="tx1"/>
                </a:solidFill>
              </a:rPr>
              <a:t>, or </a:t>
            </a:r>
            <a:r>
              <a:rPr lang="it-IT" err="1">
                <a:solidFill>
                  <a:schemeClr val="tx1"/>
                </a:solidFill>
              </a:rPr>
              <a:t>which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comination</a:t>
            </a:r>
            <a:r>
              <a:rPr lang="it-IT">
                <a:solidFill>
                  <a:schemeClr val="tx1"/>
                </a:solidFill>
              </a:rPr>
              <a:t>, </a:t>
            </a:r>
            <a:r>
              <a:rPr lang="it-IT" err="1">
                <a:solidFill>
                  <a:schemeClr val="tx1"/>
                </a:solidFill>
              </a:rPr>
              <a:t>fits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better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your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needs</a:t>
            </a:r>
            <a:r>
              <a:rPr lang="it-IT">
                <a:solidFill>
                  <a:schemeClr val="tx1"/>
                </a:solidFill>
              </a:rPr>
              <a:t>.</a:t>
            </a:r>
          </a:p>
          <a:p>
            <a:pPr marL="152396" indent="0">
              <a:buNone/>
            </a:pPr>
            <a:endParaRPr lang="it-IT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it-IT">
                <a:solidFill>
                  <a:schemeClr val="tx1"/>
                </a:solidFill>
              </a:rPr>
              <a:t>Start with </a:t>
            </a:r>
            <a:r>
              <a:rPr lang="it-IT" err="1">
                <a:solidFill>
                  <a:schemeClr val="tx1"/>
                </a:solidFill>
              </a:rPr>
              <a:t>Apromore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https://academic-eu.apromore.org/</a:t>
            </a:r>
            <a:r>
              <a:rPr lang="it-IT" err="1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login.zul</a:t>
            </a:r>
            <a:r>
              <a:rPr lang="it-IT">
                <a:solidFill>
                  <a:schemeClr val="accent5"/>
                </a:solidFill>
              </a:rPr>
              <a:t> </a:t>
            </a:r>
            <a:r>
              <a:rPr lang="it-IT">
                <a:solidFill>
                  <a:schemeClr val="tx1"/>
                </a:solidFill>
              </a:rPr>
              <a:t>(</a:t>
            </a:r>
            <a:r>
              <a:rPr lang="it-IT" err="1">
                <a:solidFill>
                  <a:schemeClr val="tx1"/>
                </a:solidFill>
              </a:rPr>
              <a:t>it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does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not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require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you</a:t>
            </a:r>
            <a:r>
              <a:rPr lang="it-IT">
                <a:solidFill>
                  <a:schemeClr val="tx1"/>
                </a:solidFill>
              </a:rPr>
              <a:t> to </a:t>
            </a:r>
            <a:r>
              <a:rPr lang="it-IT" err="1">
                <a:solidFill>
                  <a:schemeClr val="tx1"/>
                </a:solidFill>
              </a:rPr>
              <a:t>install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anything</a:t>
            </a:r>
            <a:r>
              <a:rPr lang="it-IT">
                <a:solidFill>
                  <a:schemeClr val="tx1"/>
                </a:solidFill>
              </a:rPr>
              <a:t>)</a:t>
            </a:r>
          </a:p>
          <a:p>
            <a:pPr marL="152396" indent="0">
              <a:buNone/>
            </a:pPr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546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5EA2-EA2A-734A-9B55-BCAF55B4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Where</a:t>
            </a:r>
            <a:r>
              <a:rPr lang="it-IT"/>
              <a:t> can </a:t>
            </a:r>
            <a:r>
              <a:rPr lang="it-IT" err="1"/>
              <a:t>you</a:t>
            </a:r>
            <a:r>
              <a:rPr lang="it-IT"/>
              <a:t> </a:t>
            </a:r>
            <a:r>
              <a:rPr lang="it-IT" err="1"/>
              <a:t>access</a:t>
            </a:r>
            <a:r>
              <a:rPr lang="it-IT"/>
              <a:t> </a:t>
            </a:r>
            <a:r>
              <a:rPr lang="it-IT" err="1"/>
              <a:t>Models</a:t>
            </a:r>
            <a:r>
              <a:rPr lang="it-IT"/>
              <a:t> and </a:t>
            </a:r>
            <a:r>
              <a:rPr lang="it-IT" err="1"/>
              <a:t>Logs</a:t>
            </a:r>
            <a:r>
              <a:rPr lang="it-IT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E45CC-9731-6C4B-8E82-1D21836D0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Mining.org</a:t>
            </a:r>
            <a:r>
              <a:rPr lang="it-IT"/>
              <a:t> </a:t>
            </a:r>
            <a:r>
              <a:rPr lang="it-IT">
                <a:hlinkClick r:id="rId3"/>
              </a:rPr>
              <a:t>http://www.processmining.org/logs/start</a:t>
            </a:r>
            <a:endParaRPr lang="it-IT"/>
          </a:p>
          <a:p>
            <a:r>
              <a:rPr lang="it-IT" err="1"/>
              <a:t>RePROSitory</a:t>
            </a:r>
            <a:r>
              <a:rPr lang="it-IT"/>
              <a:t> </a:t>
            </a:r>
            <a:r>
              <a:rPr lang="it-IT">
                <a:hlinkClick r:id="rId4"/>
              </a:rPr>
              <a:t>http://pros.unicam.it/reprository</a:t>
            </a:r>
            <a:endParaRPr lang="it-IT"/>
          </a:p>
          <a:p>
            <a:r>
              <a:rPr lang="it-IT"/>
              <a:t>data.4tu.nl </a:t>
            </a:r>
            <a:r>
              <a:rPr lang="it-IT">
                <a:hlinkClick r:id="rId5"/>
              </a:rPr>
              <a:t>https://data.4tu.nl/search?q=:keyword:%20%22Process%20Mining%22</a:t>
            </a:r>
            <a:r>
              <a:rPr lang="it-IT"/>
              <a:t> 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772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Research</a:t>
            </a:r>
            <a:r>
              <a:rPr lang="it-IT"/>
              <a:t> </a:t>
            </a:r>
            <a:r>
              <a:rPr lang="it-IT" err="1"/>
              <a:t>Question</a:t>
            </a:r>
            <a:r>
              <a:rPr lang="it-IT"/>
              <a:t> </a:t>
            </a:r>
            <a:r>
              <a:rPr lang="it-IT" err="1"/>
              <a:t>Recap</a:t>
            </a:r>
            <a:r>
              <a:rPr lang="it-IT"/>
              <a:t>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E333DD-DFE9-B841-AB4E-AB5B661ED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570474"/>
              </p:ext>
            </p:extLst>
          </p:nvPr>
        </p:nvGraphicFramePr>
        <p:xfrm>
          <a:off x="653142" y="1804202"/>
          <a:ext cx="10908381" cy="2244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8381">
                  <a:extLst>
                    <a:ext uri="{9D8B030D-6E8A-4147-A177-3AD203B41FA5}">
                      <a16:colId xmlns:a16="http://schemas.microsoft.com/office/drawing/2014/main" val="2305852775"/>
                    </a:ext>
                  </a:extLst>
                </a:gridCol>
              </a:tblGrid>
              <a:tr h="4464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6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Which</a:t>
                      </a:r>
                      <a:r>
                        <a:rPr lang="it-IT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are the </a:t>
                      </a:r>
                      <a:r>
                        <a:rPr lang="it-IT" sz="16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tools</a:t>
                      </a:r>
                      <a:r>
                        <a:rPr lang="it-IT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it-IT" sz="16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libraries</a:t>
                      </a:r>
                      <a:r>
                        <a:rPr lang="it-IT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that</a:t>
                      </a:r>
                      <a:r>
                        <a:rPr lang="it-IT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allow</a:t>
                      </a:r>
                      <a:r>
                        <a:rPr lang="it-IT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to simulate a Business </a:t>
                      </a:r>
                      <a:r>
                        <a:rPr lang="it-IT" sz="16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Process</a:t>
                      </a:r>
                      <a:r>
                        <a:rPr lang="it-IT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to generate a </a:t>
                      </a:r>
                      <a:r>
                        <a:rPr lang="it-IT" sz="16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simulated</a:t>
                      </a:r>
                      <a:r>
                        <a:rPr lang="it-IT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process</a:t>
                      </a:r>
                      <a:r>
                        <a:rPr lang="it-IT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log?</a:t>
                      </a:r>
                      <a:endParaRPr lang="it-IT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847591"/>
                  </a:ext>
                </a:extLst>
              </a:tr>
              <a:tr h="530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 company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would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like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to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improve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its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own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business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process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Which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useful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information are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you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able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to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extract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from the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process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log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that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could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be of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interest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for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adjusting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process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log</a:t>
                      </a:r>
                      <a:r>
                        <a:rPr lang="it-IT" sz="12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2"/>
                        </a:rPr>
                        <a:t> https://pros.unicam.it:4200/guest/guest/logDetails/41_1609161961173_0134123110131934</a:t>
                      </a:r>
                      <a:endParaRPr lang="it-I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881756"/>
                  </a:ext>
                </a:extLst>
              </a:tr>
              <a:tr h="3069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Given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 normative model and a log,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does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model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properly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represent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reality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reported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in the log? 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model </a:t>
                      </a:r>
                      <a:r>
                        <a:rPr lang="it-IT" sz="1200" b="0" i="0" u="sng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3"/>
                        </a:rPr>
                        <a:t>https://pros.unicam.it:4200/guest/guest/modelDetails/29_1609193931582_113221221424339</a:t>
                      </a:r>
                      <a:r>
                        <a:rPr lang="it-IT" sz="12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log </a:t>
                      </a:r>
                      <a:r>
                        <a:rPr lang="it-IT" sz="1200" b="0" i="0" u="sng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4"/>
                        </a:rPr>
                        <a:t>https://pros.unicam.it:4200/guest/guest/logDetails/44_1609266632685_5729420920281533</a:t>
                      </a:r>
                      <a:r>
                        <a:rPr lang="it-IT" sz="12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endParaRPr lang="it-IT" sz="1200" b="0"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54656"/>
                  </a:ext>
                </a:extLst>
              </a:tr>
              <a:tr h="3069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Can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we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really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trust the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logs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?</a:t>
                      </a:r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1020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F0F137-C1A3-F94E-A502-5F9BF6B5B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844549"/>
              </p:ext>
            </p:extLst>
          </p:nvPr>
        </p:nvGraphicFramePr>
        <p:xfrm>
          <a:off x="653142" y="4876201"/>
          <a:ext cx="10908381" cy="1518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8381">
                  <a:extLst>
                    <a:ext uri="{9D8B030D-6E8A-4147-A177-3AD203B41FA5}">
                      <a16:colId xmlns:a16="http://schemas.microsoft.com/office/drawing/2014/main" val="2305852775"/>
                    </a:ext>
                  </a:extLst>
                </a:gridCol>
              </a:tblGrid>
              <a:tr h="386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6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Which</a:t>
                      </a:r>
                      <a:r>
                        <a:rPr lang="it-IT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are the </a:t>
                      </a:r>
                      <a:r>
                        <a:rPr lang="it-IT" sz="16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available</a:t>
                      </a:r>
                      <a:r>
                        <a:rPr lang="it-IT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tools</a:t>
                      </a:r>
                      <a:r>
                        <a:rPr lang="it-IT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it-IT" sz="16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libraries</a:t>
                      </a:r>
                      <a:r>
                        <a:rPr lang="it-IT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for </a:t>
                      </a:r>
                      <a:r>
                        <a:rPr lang="it-IT" sz="16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applying</a:t>
                      </a:r>
                      <a:r>
                        <a:rPr lang="it-IT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process</a:t>
                      </a:r>
                      <a:r>
                        <a:rPr lang="it-IT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mining</a:t>
                      </a:r>
                      <a:r>
                        <a:rPr lang="it-IT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techniques</a:t>
                      </a:r>
                      <a:r>
                        <a:rPr lang="it-IT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? </a:t>
                      </a:r>
                      <a:endParaRPr lang="it-IT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B5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881756"/>
                  </a:ext>
                </a:extLst>
              </a:tr>
              <a:tr h="370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How to go from a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sensor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log to a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process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log?</a:t>
                      </a:r>
                      <a:endParaRPr lang="it-IT" sz="1600" b="0">
                        <a:effectLst/>
                      </a:endParaRPr>
                    </a:p>
                  </a:txBody>
                  <a:tcPr>
                    <a:solidFill>
                      <a:srgbClr val="FF8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54656"/>
                  </a:ext>
                </a:extLst>
              </a:tr>
              <a:tr h="517652">
                <a:tc>
                  <a:txBody>
                    <a:bodyPr/>
                    <a:lstStyle/>
                    <a:p>
                      <a:pPr rtl="0"/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RePROSitory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is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academic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platform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for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sharing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models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logs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 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Practice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with the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platform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try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to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suggest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possible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improvements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features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that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in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your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opinion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such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platform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should</a:t>
                      </a:r>
                      <a:r>
                        <a:rPr lang="it-IT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incorporate.</a:t>
                      </a:r>
                    </a:p>
                    <a:p>
                      <a:pPr rtl="0"/>
                      <a:r>
                        <a:rPr lang="it-IT" sz="12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Practice</a:t>
                      </a:r>
                      <a:r>
                        <a:rPr lang="it-IT" sz="12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with the </a:t>
                      </a:r>
                      <a:r>
                        <a:rPr lang="it-IT" sz="12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platform</a:t>
                      </a:r>
                      <a:r>
                        <a:rPr lang="it-IT" sz="12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2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5"/>
                        </a:rPr>
                        <a:t>http://pros.unicam.it/reprository</a:t>
                      </a:r>
                      <a:r>
                        <a:rPr lang="it-IT" sz="12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</a:t>
                      </a:r>
                      <a:r>
                        <a:rPr lang="it-IT" sz="12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fill</a:t>
                      </a:r>
                      <a:r>
                        <a:rPr lang="it-IT" sz="12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</a:t>
                      </a:r>
                      <a:r>
                        <a:rPr lang="it-IT" sz="12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questionnaire</a:t>
                      </a:r>
                      <a:r>
                        <a:rPr lang="it-IT" sz="12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2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available</a:t>
                      </a:r>
                      <a:r>
                        <a:rPr lang="it-IT" sz="12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2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at</a:t>
                      </a:r>
                      <a:r>
                        <a:rPr lang="it-IT" sz="12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200" b="0" i="0" u="sng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6"/>
                        </a:rPr>
                        <a:t>https://forms.gle/GwmKSsjAzdpKu3dX6</a:t>
                      </a:r>
                      <a:r>
                        <a:rPr lang="it-IT" sz="12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endParaRPr lang="it-IT" sz="1200" b="0">
                        <a:effectLst/>
                      </a:endParaRPr>
                    </a:p>
                  </a:txBody>
                  <a:tcPr>
                    <a:solidFill>
                      <a:srgbClr val="FFB5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1020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9332654-78F9-C841-BDA9-BA45A56E363D}"/>
              </a:ext>
            </a:extLst>
          </p:cNvPr>
          <p:cNvSpPr txBox="1"/>
          <p:nvPr/>
        </p:nvSpPr>
        <p:spPr>
          <a:xfrm>
            <a:off x="653142" y="1413166"/>
            <a:ext cx="355072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Selected</a:t>
            </a:r>
            <a:r>
              <a:rPr lang="it-IT"/>
              <a:t> </a:t>
            </a:r>
            <a:r>
              <a:rPr lang="it-IT" err="1"/>
              <a:t>Questions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50BFA1-72DD-7D44-8B36-761639DA8B91}"/>
              </a:ext>
            </a:extLst>
          </p:cNvPr>
          <p:cNvSpPr txBox="1"/>
          <p:nvPr/>
        </p:nvSpPr>
        <p:spPr>
          <a:xfrm>
            <a:off x="653142" y="4318237"/>
            <a:ext cx="355072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Discarded</a:t>
            </a:r>
            <a:r>
              <a:rPr lang="it-IT"/>
              <a:t> </a:t>
            </a:r>
            <a:r>
              <a:rPr lang="it-IT" err="1"/>
              <a:t>Questions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84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4430-0302-674B-A703-FC03F9BFC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Two</a:t>
            </a:r>
            <a:r>
              <a:rPr lang="it-IT"/>
              <a:t> </a:t>
            </a:r>
            <a:r>
              <a:rPr lang="it-IT" err="1"/>
              <a:t>words</a:t>
            </a:r>
            <a:r>
              <a:rPr lang="it-IT"/>
              <a:t> on the </a:t>
            </a:r>
            <a:r>
              <a:rPr lang="it-IT" err="1"/>
              <a:t>discarded</a:t>
            </a:r>
            <a:r>
              <a:rPr lang="it-IT"/>
              <a:t> </a:t>
            </a:r>
            <a:r>
              <a:rPr lang="it-IT" err="1"/>
              <a:t>questions</a:t>
            </a:r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843E7-6853-4D4F-854B-6995CBAFB703}"/>
              </a:ext>
            </a:extLst>
          </p:cNvPr>
          <p:cNvSpPr txBox="1"/>
          <p:nvPr/>
        </p:nvSpPr>
        <p:spPr>
          <a:xfrm>
            <a:off x="546265" y="1555668"/>
            <a:ext cx="10295906" cy="1179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err="1"/>
              <a:t>Several</a:t>
            </a:r>
            <a:r>
              <a:rPr lang="it-IT" sz="1600"/>
              <a:t> </a:t>
            </a:r>
            <a:r>
              <a:rPr lang="it-IT" sz="1870" b="1" err="1"/>
              <a:t>Process</a:t>
            </a:r>
            <a:r>
              <a:rPr lang="it-IT" sz="1870" b="1"/>
              <a:t> </a:t>
            </a:r>
            <a:r>
              <a:rPr lang="it-IT" sz="1870" b="1" err="1"/>
              <a:t>Mining</a:t>
            </a:r>
            <a:r>
              <a:rPr lang="it-IT" sz="1870" b="1"/>
              <a:t> Software, Tools, and Libraries </a:t>
            </a:r>
            <a:r>
              <a:rPr lang="it-IT" sz="1600"/>
              <a:t>are </a:t>
            </a:r>
            <a:r>
              <a:rPr lang="it-IT" sz="1600" err="1"/>
              <a:t>being</a:t>
            </a:r>
            <a:r>
              <a:rPr lang="it-IT" sz="1600"/>
              <a:t> </a:t>
            </a:r>
            <a:r>
              <a:rPr lang="it-IT" sz="1600" err="1"/>
              <a:t>developed</a:t>
            </a:r>
            <a:r>
              <a:rPr lang="it-IT" sz="1600"/>
              <a:t> </a:t>
            </a:r>
            <a:r>
              <a:rPr lang="it-IT" sz="1600">
                <a:hlinkClick r:id="rId2"/>
              </a:rPr>
              <a:t>https://www.gartner.com/reviews/market/process-mining</a:t>
            </a:r>
            <a:r>
              <a:rPr lang="it-IT" sz="1600"/>
              <a:t> Software List by </a:t>
            </a:r>
            <a:r>
              <a:rPr lang="it-IT" sz="1600" err="1"/>
              <a:t>Gartner</a:t>
            </a:r>
            <a:endParaRPr lang="it-IT" sz="1600"/>
          </a:p>
          <a:p>
            <a:r>
              <a:rPr lang="it-IT" sz="1600">
                <a:hlinkClick r:id="rId3"/>
              </a:rPr>
              <a:t>https://pypi.org/project/pm4py/</a:t>
            </a:r>
            <a:r>
              <a:rPr lang="it-IT" sz="1600"/>
              <a:t> </a:t>
            </a:r>
            <a:r>
              <a:rPr lang="it-IT" sz="1600" err="1"/>
              <a:t>Python</a:t>
            </a:r>
            <a:r>
              <a:rPr lang="it-IT" sz="1600"/>
              <a:t> </a:t>
            </a:r>
            <a:r>
              <a:rPr lang="it-IT" sz="1600" err="1"/>
              <a:t>library</a:t>
            </a:r>
            <a:r>
              <a:rPr lang="it-IT" sz="1600"/>
              <a:t> for </a:t>
            </a:r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Mining</a:t>
            </a:r>
            <a:endParaRPr lang="it-IT" sz="1600"/>
          </a:p>
          <a:p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B6743-1C09-704B-B2F3-2830DD681466}"/>
              </a:ext>
            </a:extLst>
          </p:cNvPr>
          <p:cNvSpPr txBox="1"/>
          <p:nvPr/>
        </p:nvSpPr>
        <p:spPr>
          <a:xfrm>
            <a:off x="546264" y="2797290"/>
            <a:ext cx="11230135" cy="214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/>
              <a:t>Business </a:t>
            </a:r>
            <a:r>
              <a:rPr lang="it-IT" b="1" err="1"/>
              <a:t>Process</a:t>
            </a:r>
            <a:r>
              <a:rPr lang="it-IT" b="1"/>
              <a:t> </a:t>
            </a:r>
            <a:r>
              <a:rPr lang="it-IT" b="1" err="1"/>
              <a:t>Meets</a:t>
            </a:r>
            <a:r>
              <a:rPr lang="it-IT" b="1"/>
              <a:t> Internet of </a:t>
            </a:r>
            <a:r>
              <a:rPr lang="it-IT" b="1" err="1"/>
              <a:t>Things</a:t>
            </a:r>
            <a:endParaRPr lang="it-IT" b="1"/>
          </a:p>
          <a:p>
            <a:r>
              <a:rPr lang="it-IT" sz="1600"/>
              <a:t>In a world </a:t>
            </a:r>
            <a:r>
              <a:rPr lang="it-IT" sz="1600" err="1"/>
              <a:t>always</a:t>
            </a:r>
            <a:r>
              <a:rPr lang="it-IT" sz="1600"/>
              <a:t> more </a:t>
            </a:r>
            <a:r>
              <a:rPr lang="it-IT" sz="1600" err="1"/>
              <a:t>connected</a:t>
            </a:r>
            <a:r>
              <a:rPr lang="it-IT" sz="1600"/>
              <a:t>, </a:t>
            </a:r>
            <a:r>
              <a:rPr lang="it-IT" sz="1600" err="1"/>
              <a:t>IoT</a:t>
            </a:r>
            <a:r>
              <a:rPr lang="it-IT" sz="1600"/>
              <a:t> </a:t>
            </a:r>
            <a:r>
              <a:rPr lang="it-IT" sz="1600" err="1"/>
              <a:t>devices</a:t>
            </a:r>
            <a:r>
              <a:rPr lang="it-IT" sz="1600"/>
              <a:t> (e.g., </a:t>
            </a:r>
            <a:r>
              <a:rPr lang="it-IT" sz="1600" err="1"/>
              <a:t>sensors</a:t>
            </a:r>
            <a:r>
              <a:rPr lang="it-IT" sz="1600"/>
              <a:t> and </a:t>
            </a:r>
            <a:r>
              <a:rPr lang="it-IT" sz="1600" err="1"/>
              <a:t>actuators</a:t>
            </a:r>
            <a:r>
              <a:rPr lang="it-IT" sz="1600"/>
              <a:t>) are </a:t>
            </a:r>
            <a:r>
              <a:rPr lang="it-IT" sz="1600" err="1"/>
              <a:t>producing</a:t>
            </a:r>
            <a:r>
              <a:rPr lang="it-IT" sz="1600"/>
              <a:t> </a:t>
            </a:r>
            <a:r>
              <a:rPr lang="it-IT" sz="1600" err="1"/>
              <a:t>huge</a:t>
            </a:r>
            <a:r>
              <a:rPr lang="it-IT" sz="1600"/>
              <a:t> </a:t>
            </a:r>
            <a:r>
              <a:rPr lang="it-IT" sz="1600" err="1"/>
              <a:t>amount</a:t>
            </a:r>
            <a:r>
              <a:rPr lang="it-IT" sz="1600"/>
              <a:t> of data. How to go from </a:t>
            </a:r>
            <a:r>
              <a:rPr lang="it-IT" sz="1600" err="1"/>
              <a:t>those</a:t>
            </a:r>
            <a:r>
              <a:rPr lang="it-IT" sz="1600"/>
              <a:t> data </a:t>
            </a:r>
            <a:r>
              <a:rPr lang="it-IT" sz="1600" err="1"/>
              <a:t>callected</a:t>
            </a:r>
            <a:r>
              <a:rPr lang="it-IT" sz="1600"/>
              <a:t> </a:t>
            </a:r>
            <a:r>
              <a:rPr lang="it-IT" sz="1600" err="1"/>
              <a:t>into</a:t>
            </a:r>
            <a:r>
              <a:rPr lang="it-IT" sz="1600"/>
              <a:t> </a:t>
            </a:r>
            <a:r>
              <a:rPr lang="it-IT" sz="1600" err="1"/>
              <a:t>sensors</a:t>
            </a:r>
            <a:r>
              <a:rPr lang="it-IT" sz="1600"/>
              <a:t> </a:t>
            </a:r>
            <a:r>
              <a:rPr lang="it-IT" sz="1600" err="1"/>
              <a:t>logs</a:t>
            </a:r>
            <a:r>
              <a:rPr lang="it-IT" sz="1600"/>
              <a:t> to </a:t>
            </a:r>
            <a:r>
              <a:rPr lang="it-IT" sz="1600" err="1"/>
              <a:t>event</a:t>
            </a:r>
            <a:r>
              <a:rPr lang="it-IT" sz="1600"/>
              <a:t> </a:t>
            </a:r>
            <a:r>
              <a:rPr lang="it-IT" sz="1600" err="1"/>
              <a:t>logs</a:t>
            </a:r>
            <a:r>
              <a:rPr lang="it-IT" sz="1600"/>
              <a:t> </a:t>
            </a:r>
            <a:r>
              <a:rPr lang="it-IT" sz="1600" err="1"/>
              <a:t>suitable</a:t>
            </a:r>
            <a:r>
              <a:rPr lang="it-IT" sz="1600"/>
              <a:t> for </a:t>
            </a:r>
            <a:r>
              <a:rPr lang="it-IT" sz="1600" err="1"/>
              <a:t>applying</a:t>
            </a:r>
            <a:r>
              <a:rPr lang="it-IT" sz="1600"/>
              <a:t> </a:t>
            </a:r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Mining</a:t>
            </a:r>
            <a:r>
              <a:rPr lang="it-IT" sz="1600"/>
              <a:t> </a:t>
            </a:r>
            <a:r>
              <a:rPr lang="it-IT" sz="1600" err="1"/>
              <a:t>techniques</a:t>
            </a:r>
            <a:r>
              <a:rPr lang="it-IT" sz="1600"/>
              <a:t> </a:t>
            </a:r>
            <a:r>
              <a:rPr lang="it-IT" sz="1600" err="1"/>
              <a:t>is</a:t>
            </a:r>
            <a:r>
              <a:rPr lang="it-IT" sz="1600"/>
              <a:t> a </a:t>
            </a:r>
            <a:r>
              <a:rPr lang="it-IT" sz="1600" err="1"/>
              <a:t>challenge</a:t>
            </a:r>
            <a:r>
              <a:rPr lang="it-IT" sz="1600"/>
              <a:t> the community </a:t>
            </a:r>
            <a:r>
              <a:rPr lang="it-IT" sz="1600" err="1"/>
              <a:t>is</a:t>
            </a:r>
            <a:r>
              <a:rPr lang="it-IT" sz="1600"/>
              <a:t> </a:t>
            </a:r>
            <a:r>
              <a:rPr lang="it-IT" sz="1600" err="1"/>
              <a:t>facing</a:t>
            </a:r>
            <a:r>
              <a:rPr lang="it-IT" sz="1600"/>
              <a:t>.</a:t>
            </a:r>
          </a:p>
          <a:p>
            <a:endParaRPr lang="it-IT"/>
          </a:p>
          <a:p>
            <a:r>
              <a:rPr lang="it-IT" sz="1200" err="1"/>
              <a:t>Janiesch</a:t>
            </a:r>
            <a:r>
              <a:rPr lang="it-IT" sz="1200"/>
              <a:t>, C., </a:t>
            </a:r>
            <a:r>
              <a:rPr lang="it-IT" sz="1200" err="1"/>
              <a:t>Koschmider</a:t>
            </a:r>
            <a:r>
              <a:rPr lang="it-IT" sz="1200"/>
              <a:t>, A., Mecella, M., Weber, B., </a:t>
            </a:r>
            <a:r>
              <a:rPr lang="it-IT" sz="1200" err="1"/>
              <a:t>Burattin</a:t>
            </a:r>
            <a:r>
              <a:rPr lang="it-IT" sz="1200"/>
              <a:t>, A., Di Ciccio, C., ... &amp; Zhang, L. (2020). </a:t>
            </a:r>
            <a:r>
              <a:rPr lang="it-IT" sz="1200" b="1"/>
              <a:t>The Internet of </a:t>
            </a:r>
            <a:r>
              <a:rPr lang="it-IT" sz="1200" b="1" err="1"/>
              <a:t>Things</a:t>
            </a:r>
            <a:r>
              <a:rPr lang="it-IT" sz="1200" b="1"/>
              <a:t> </a:t>
            </a:r>
            <a:r>
              <a:rPr lang="it-IT" sz="1200" b="1" err="1"/>
              <a:t>Meets</a:t>
            </a:r>
            <a:r>
              <a:rPr lang="it-IT" sz="1200" b="1"/>
              <a:t> Business </a:t>
            </a:r>
            <a:r>
              <a:rPr lang="it-IT" sz="1200" b="1" err="1"/>
              <a:t>Process</a:t>
            </a:r>
            <a:r>
              <a:rPr lang="it-IT" sz="1200" b="1"/>
              <a:t> Management: A Manifesto</a:t>
            </a:r>
            <a:r>
              <a:rPr lang="it-IT" sz="1200"/>
              <a:t>. </a:t>
            </a:r>
            <a:r>
              <a:rPr lang="it-IT" sz="1200" i="1"/>
              <a:t>IEEE Systems, Man, and </a:t>
            </a:r>
            <a:r>
              <a:rPr lang="it-IT" sz="1200" i="1" err="1"/>
              <a:t>Cybernetics</a:t>
            </a:r>
            <a:r>
              <a:rPr lang="it-IT" sz="1200" i="1"/>
              <a:t> Magazine</a:t>
            </a:r>
            <a:r>
              <a:rPr lang="it-IT" sz="1200"/>
              <a:t>, </a:t>
            </a:r>
            <a:r>
              <a:rPr lang="it-IT" sz="1200" i="1"/>
              <a:t>6</a:t>
            </a:r>
            <a:r>
              <a:rPr lang="it-IT" sz="1200"/>
              <a:t>(4), 34-44.</a:t>
            </a:r>
          </a:p>
          <a:p>
            <a:endParaRPr lang="it-IT" sz="1200"/>
          </a:p>
          <a:p>
            <a:pPr fontAlgn="base"/>
            <a:r>
              <a:rPr lang="it-IT" sz="1200"/>
              <a:t>BP-</a:t>
            </a:r>
            <a:r>
              <a:rPr lang="it-IT" sz="1200" err="1"/>
              <a:t>Meet</a:t>
            </a:r>
            <a:r>
              <a:rPr lang="it-IT" sz="1200"/>
              <a:t>-</a:t>
            </a:r>
            <a:r>
              <a:rPr lang="it-IT" sz="1200" err="1"/>
              <a:t>IoT</a:t>
            </a:r>
            <a:r>
              <a:rPr lang="it-IT" sz="1200"/>
              <a:t> 5th International Workshop on BP-</a:t>
            </a:r>
            <a:r>
              <a:rPr lang="it-IT" sz="1200" err="1"/>
              <a:t>Meet</a:t>
            </a:r>
            <a:r>
              <a:rPr lang="it-IT" sz="1200"/>
              <a:t>-</a:t>
            </a:r>
            <a:r>
              <a:rPr lang="it-IT" sz="1200" err="1"/>
              <a:t>IoT</a:t>
            </a:r>
            <a:r>
              <a:rPr lang="it-IT" sz="1200"/>
              <a:t> (</a:t>
            </a:r>
            <a:r>
              <a:rPr lang="it-IT" sz="1200" err="1"/>
              <a:t>affiliated</a:t>
            </a:r>
            <a:r>
              <a:rPr lang="it-IT" sz="1200"/>
              <a:t> with </a:t>
            </a:r>
            <a:r>
              <a:rPr lang="it-IT" sz="1200">
                <a:hlinkClick r:id="rId4"/>
              </a:rPr>
              <a:t>BPM 2021</a:t>
            </a:r>
            <a:r>
              <a:rPr lang="it-IT" sz="1200"/>
              <a:t>) </a:t>
            </a:r>
            <a:r>
              <a:rPr lang="it-IT" sz="1200">
                <a:hlinkClick r:id="rId5"/>
              </a:rPr>
              <a:t>http://www.pros.webs.upv.es/sites/bp-meet-iot2021/</a:t>
            </a:r>
            <a:r>
              <a:rPr lang="it-IT" sz="120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7575D-62D5-224A-A7D1-9905C88A7349}"/>
              </a:ext>
            </a:extLst>
          </p:cNvPr>
          <p:cNvSpPr txBox="1"/>
          <p:nvPr/>
        </p:nvSpPr>
        <p:spPr>
          <a:xfrm>
            <a:off x="546265" y="5116286"/>
            <a:ext cx="10295906" cy="232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70" err="1"/>
              <a:t>RePROSitory</a:t>
            </a:r>
            <a:r>
              <a:rPr lang="it-IT" sz="1600"/>
              <a:t> </a:t>
            </a:r>
            <a:r>
              <a:rPr lang="it-IT" sz="1600" b="1"/>
              <a:t>(</a:t>
            </a:r>
            <a:r>
              <a:rPr lang="it-IT" sz="1600" b="1" err="1"/>
              <a:t>Repository</a:t>
            </a:r>
            <a:r>
              <a:rPr lang="it-IT" sz="1600" b="1"/>
              <a:t> of open </a:t>
            </a:r>
            <a:r>
              <a:rPr lang="it-IT" sz="1600" b="1" err="1"/>
              <a:t>PROcess</a:t>
            </a:r>
            <a:r>
              <a:rPr lang="it-IT" sz="1600" b="1"/>
              <a:t> </a:t>
            </a:r>
            <a:r>
              <a:rPr lang="it-IT" sz="1600" b="1" err="1"/>
              <a:t>models</a:t>
            </a:r>
            <a:r>
              <a:rPr lang="it-IT" sz="1600" b="1"/>
              <a:t> and </a:t>
            </a:r>
            <a:r>
              <a:rPr lang="it-IT" sz="1600" b="1" err="1"/>
              <a:t>logS</a:t>
            </a:r>
            <a:r>
              <a:rPr lang="it-IT" sz="1600" b="1"/>
              <a:t>)</a:t>
            </a:r>
            <a:r>
              <a:rPr lang="it-IT" sz="1600"/>
              <a:t> </a:t>
            </a:r>
            <a:r>
              <a:rPr lang="it-IT" sz="1600" err="1"/>
              <a:t>is</a:t>
            </a:r>
            <a:r>
              <a:rPr lang="it-IT" sz="1600"/>
              <a:t> a web-</a:t>
            </a:r>
            <a:r>
              <a:rPr lang="it-IT" sz="1600" err="1"/>
              <a:t>based</a:t>
            </a:r>
            <a:r>
              <a:rPr lang="it-IT" sz="1600"/>
              <a:t> and open </a:t>
            </a:r>
            <a:r>
              <a:rPr lang="it-IT" sz="1600" err="1"/>
              <a:t>repository</a:t>
            </a:r>
            <a:r>
              <a:rPr lang="it-IT" sz="1600"/>
              <a:t> of business </a:t>
            </a:r>
            <a:r>
              <a:rPr lang="it-IT" sz="1600" err="1"/>
              <a:t>process</a:t>
            </a:r>
            <a:r>
              <a:rPr lang="it-IT" sz="1600"/>
              <a:t> </a:t>
            </a:r>
            <a:r>
              <a:rPr lang="it-IT" sz="1600" err="1"/>
              <a:t>models</a:t>
            </a:r>
            <a:r>
              <a:rPr lang="it-IT" sz="1600"/>
              <a:t> and </a:t>
            </a:r>
            <a:r>
              <a:rPr lang="it-IT" sz="1600" err="1"/>
              <a:t>logs</a:t>
            </a:r>
            <a:r>
              <a:rPr lang="it-IT" sz="1600"/>
              <a:t> made </a:t>
            </a:r>
            <a:r>
              <a:rPr lang="it-IT" sz="1600" err="1"/>
              <a:t>available</a:t>
            </a:r>
            <a:r>
              <a:rPr lang="it-IT" sz="1600"/>
              <a:t> </a:t>
            </a:r>
            <a:r>
              <a:rPr lang="it-IT" sz="1600" err="1"/>
              <a:t>respectively</a:t>
            </a:r>
            <a:r>
              <a:rPr lang="it-IT" sz="1600"/>
              <a:t> in .</a:t>
            </a:r>
            <a:r>
              <a:rPr lang="it-IT" sz="1600" err="1"/>
              <a:t>bpmn</a:t>
            </a:r>
            <a:r>
              <a:rPr lang="it-IT" sz="1600"/>
              <a:t> and .</a:t>
            </a:r>
            <a:r>
              <a:rPr lang="it-IT" sz="1600" err="1"/>
              <a:t>xes</a:t>
            </a:r>
            <a:r>
              <a:rPr lang="it-IT" sz="1600"/>
              <a:t> format. «</a:t>
            </a:r>
            <a:r>
              <a:rPr lang="it-IT" sz="1600" b="1" i="1"/>
              <a:t>From the community, for the community and </a:t>
            </a:r>
            <a:r>
              <a:rPr lang="it-IT" sz="1600" b="1" i="1" err="1"/>
              <a:t>beyond</a:t>
            </a:r>
            <a:r>
              <a:rPr lang="it-IT" sz="1600" b="1" i="1"/>
              <a:t>» -F.F.</a:t>
            </a:r>
          </a:p>
          <a:p>
            <a:endParaRPr lang="it-IT" sz="1600" b="1" i="1"/>
          </a:p>
          <a:p>
            <a:r>
              <a:rPr lang="it-IT" sz="1200" err="1"/>
              <a:t>Corradini</a:t>
            </a:r>
            <a:r>
              <a:rPr lang="it-IT" sz="1200"/>
              <a:t>, </a:t>
            </a:r>
            <a:r>
              <a:rPr lang="it-IT" sz="1200" err="1"/>
              <a:t>F</a:t>
            </a:r>
            <a:r>
              <a:rPr lang="it-IT" sz="1200"/>
              <a:t>., </a:t>
            </a:r>
            <a:r>
              <a:rPr lang="it-IT" sz="1200" err="1"/>
              <a:t>Fornari</a:t>
            </a:r>
            <a:r>
              <a:rPr lang="it-IT" sz="1200"/>
              <a:t>, </a:t>
            </a:r>
            <a:r>
              <a:rPr lang="it-IT" sz="1200" err="1"/>
              <a:t>F</a:t>
            </a:r>
            <a:r>
              <a:rPr lang="it-IT" sz="1200"/>
              <a:t>., Polini, A., Re, B., &amp; </a:t>
            </a:r>
            <a:r>
              <a:rPr lang="it-IT" sz="1200" err="1"/>
              <a:t>Tiezzi</a:t>
            </a:r>
            <a:r>
              <a:rPr lang="it-IT" sz="1200"/>
              <a:t>, </a:t>
            </a:r>
            <a:r>
              <a:rPr lang="it-IT" sz="1200" err="1"/>
              <a:t>F</a:t>
            </a:r>
            <a:r>
              <a:rPr lang="it-IT" sz="1200"/>
              <a:t>. (2019). </a:t>
            </a:r>
            <a:r>
              <a:rPr lang="it-IT" sz="1200" err="1"/>
              <a:t>RePROSitory</a:t>
            </a:r>
            <a:r>
              <a:rPr lang="it-IT" sz="1200"/>
              <a:t>: a </a:t>
            </a:r>
            <a:r>
              <a:rPr lang="it-IT" sz="1200" err="1"/>
              <a:t>Repository</a:t>
            </a:r>
            <a:r>
              <a:rPr lang="it-IT" sz="1200"/>
              <a:t> Platform for </a:t>
            </a:r>
            <a:r>
              <a:rPr lang="it-IT" sz="1200" err="1"/>
              <a:t>Sharing</a:t>
            </a:r>
            <a:r>
              <a:rPr lang="it-IT" sz="1200"/>
              <a:t> Business </a:t>
            </a:r>
            <a:r>
              <a:rPr lang="it-IT" sz="1200" err="1"/>
              <a:t>PROcess</a:t>
            </a:r>
            <a:r>
              <a:rPr lang="it-IT" sz="1200"/>
              <a:t> </a:t>
            </a:r>
            <a:r>
              <a:rPr lang="it-IT" sz="1200" err="1"/>
              <a:t>modelS</a:t>
            </a:r>
            <a:r>
              <a:rPr lang="it-IT" sz="1200"/>
              <a:t>. </a:t>
            </a:r>
            <a:r>
              <a:rPr lang="it-IT" sz="1200" i="1"/>
              <a:t>BPM (</a:t>
            </a:r>
            <a:r>
              <a:rPr lang="it-IT" sz="1200" i="1" err="1"/>
              <a:t>PhD</a:t>
            </a:r>
            <a:r>
              <a:rPr lang="it-IT" sz="1200" i="1"/>
              <a:t>/</a:t>
            </a:r>
            <a:r>
              <a:rPr lang="it-IT" sz="1200" i="1" err="1"/>
              <a:t>Demos</a:t>
            </a:r>
            <a:r>
              <a:rPr lang="it-IT" sz="1200" i="1"/>
              <a:t>)</a:t>
            </a:r>
            <a:r>
              <a:rPr lang="it-IT" sz="1200"/>
              <a:t>, </a:t>
            </a:r>
            <a:r>
              <a:rPr lang="it-IT" sz="1200" i="1"/>
              <a:t>2420</a:t>
            </a:r>
            <a:r>
              <a:rPr lang="it-IT" sz="1200"/>
              <a:t>, 149-153.</a:t>
            </a:r>
            <a:endParaRPr lang="it-IT" sz="1200" i="1"/>
          </a:p>
          <a:p>
            <a:br>
              <a:rPr lang="it-IT" sz="1600"/>
            </a:br>
            <a:endParaRPr lang="it-IT" sz="1600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626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GB"/>
              <a:t>Slide References and Additional Material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415600" y="1356968"/>
            <a:ext cx="11360800" cy="550103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it-IT" sz="1200" i="1">
                <a:solidFill>
                  <a:schemeClr val="tx1"/>
                </a:solidFill>
              </a:rPr>
              <a:t>- </a:t>
            </a:r>
            <a:r>
              <a:rPr lang="it-IT" sz="1200">
                <a:solidFill>
                  <a:schemeClr val="tx1"/>
                </a:solidFill>
              </a:rPr>
              <a:t>William of </a:t>
            </a:r>
            <a:r>
              <a:rPr lang="it-IT" sz="1200" err="1">
                <a:solidFill>
                  <a:schemeClr val="tx1"/>
                </a:solidFill>
              </a:rPr>
              <a:t>Ockham</a:t>
            </a:r>
            <a:r>
              <a:rPr lang="it-IT" sz="1200">
                <a:solidFill>
                  <a:schemeClr val="tx1"/>
                </a:solidFill>
              </a:rPr>
              <a:t>, the </a:t>
            </a:r>
            <a:r>
              <a:rPr lang="it-IT" sz="1200" err="1">
                <a:solidFill>
                  <a:schemeClr val="tx1"/>
                </a:solidFill>
              </a:rPr>
              <a:t>Occam’s</a:t>
            </a:r>
            <a:r>
              <a:rPr lang="it-IT" sz="1200">
                <a:solidFill>
                  <a:schemeClr val="tx1"/>
                </a:solidFill>
              </a:rPr>
              <a:t> </a:t>
            </a:r>
            <a:r>
              <a:rPr lang="it-IT" sz="1200" err="1">
                <a:solidFill>
                  <a:schemeClr val="tx1"/>
                </a:solidFill>
              </a:rPr>
              <a:t>Razor</a:t>
            </a:r>
            <a:r>
              <a:rPr lang="it-IT" sz="1200">
                <a:solidFill>
                  <a:schemeClr val="tx1"/>
                </a:solidFill>
              </a:rPr>
              <a:t> </a:t>
            </a:r>
            <a:r>
              <a:rPr lang="it-IT" sz="1200" err="1">
                <a:solidFill>
                  <a:schemeClr val="tx1"/>
                </a:solidFill>
              </a:rPr>
              <a:t>https</a:t>
            </a:r>
            <a:r>
              <a:rPr lang="it-IT" sz="1200">
                <a:solidFill>
                  <a:schemeClr val="tx1"/>
                </a:solidFill>
              </a:rPr>
              <a:t>://</a:t>
            </a:r>
            <a:r>
              <a:rPr lang="it-IT" sz="1200" err="1">
                <a:solidFill>
                  <a:schemeClr val="tx1"/>
                </a:solidFill>
              </a:rPr>
              <a:t>en.wikipedia.org</a:t>
            </a:r>
            <a:r>
              <a:rPr lang="it-IT" sz="1200">
                <a:solidFill>
                  <a:schemeClr val="tx1"/>
                </a:solidFill>
              </a:rPr>
              <a:t>/</a:t>
            </a:r>
            <a:r>
              <a:rPr lang="it-IT" sz="1200" err="1">
                <a:solidFill>
                  <a:schemeClr val="tx1"/>
                </a:solidFill>
              </a:rPr>
              <a:t>wiki</a:t>
            </a:r>
            <a:r>
              <a:rPr lang="it-IT" sz="1200">
                <a:solidFill>
                  <a:schemeClr val="tx1"/>
                </a:solidFill>
              </a:rPr>
              <a:t>/</a:t>
            </a:r>
            <a:r>
              <a:rPr lang="it-IT" sz="1200" err="1">
                <a:solidFill>
                  <a:schemeClr val="tx1"/>
                </a:solidFill>
              </a:rPr>
              <a:t>Occam's_razor</a:t>
            </a:r>
            <a:endParaRPr lang="it-IT" sz="12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it-IT" sz="1200" i="1">
                <a:solidFill>
                  <a:schemeClr val="tx1"/>
                </a:solidFill>
              </a:rPr>
              <a:t>- </a:t>
            </a:r>
            <a:r>
              <a:rPr lang="it-IT" sz="1200" err="1">
                <a:solidFill>
                  <a:schemeClr val="tx1"/>
                </a:solidFill>
              </a:rPr>
              <a:t>Weske</a:t>
            </a:r>
            <a:r>
              <a:rPr lang="it-IT" sz="1200">
                <a:solidFill>
                  <a:schemeClr val="tx1"/>
                </a:solidFill>
              </a:rPr>
              <a:t>, M. (2007). </a:t>
            </a:r>
            <a:r>
              <a:rPr lang="it-IT" sz="1200" i="1">
                <a:solidFill>
                  <a:schemeClr val="tx1"/>
                </a:solidFill>
              </a:rPr>
              <a:t>Business </a:t>
            </a:r>
            <a:r>
              <a:rPr lang="it-IT" sz="1200" i="1" err="1">
                <a:solidFill>
                  <a:schemeClr val="tx1"/>
                </a:solidFill>
              </a:rPr>
              <a:t>process</a:t>
            </a:r>
            <a:r>
              <a:rPr lang="it-IT" sz="1200" i="1">
                <a:solidFill>
                  <a:schemeClr val="tx1"/>
                </a:solidFill>
              </a:rPr>
              <a:t> management: </a:t>
            </a:r>
            <a:r>
              <a:rPr lang="it-IT" sz="1200" i="1" err="1">
                <a:solidFill>
                  <a:schemeClr val="tx1"/>
                </a:solidFill>
              </a:rPr>
              <a:t>concepts</a:t>
            </a:r>
            <a:r>
              <a:rPr lang="it-IT" sz="1200" i="1">
                <a:solidFill>
                  <a:schemeClr val="tx1"/>
                </a:solidFill>
              </a:rPr>
              <a:t>, </a:t>
            </a:r>
            <a:r>
              <a:rPr lang="it-IT" sz="1200" i="1" err="1">
                <a:solidFill>
                  <a:schemeClr val="tx1"/>
                </a:solidFill>
              </a:rPr>
              <a:t>methods</a:t>
            </a:r>
            <a:r>
              <a:rPr lang="it-IT" sz="1200" i="1">
                <a:solidFill>
                  <a:schemeClr val="tx1"/>
                </a:solidFill>
              </a:rPr>
              <a:t>, </a:t>
            </a:r>
            <a:r>
              <a:rPr lang="it-IT" sz="1200" i="1" err="1">
                <a:solidFill>
                  <a:schemeClr val="tx1"/>
                </a:solidFill>
              </a:rPr>
              <a:t>technology</a:t>
            </a:r>
            <a:r>
              <a:rPr lang="it-IT" sz="1200">
                <a:solidFill>
                  <a:schemeClr val="tx1"/>
                </a:solidFill>
              </a:rPr>
              <a:t>. </a:t>
            </a:r>
            <a:r>
              <a:rPr lang="it-IT" sz="1200" err="1">
                <a:solidFill>
                  <a:schemeClr val="tx1"/>
                </a:solidFill>
              </a:rPr>
              <a:t>Springer</a:t>
            </a:r>
            <a:r>
              <a:rPr lang="it-IT" sz="1200">
                <a:solidFill>
                  <a:schemeClr val="tx1"/>
                </a:solidFill>
              </a:rPr>
              <a:t>. </a:t>
            </a:r>
          </a:p>
          <a:p>
            <a:pPr marL="0" indent="0">
              <a:buNone/>
            </a:pPr>
            <a:r>
              <a:rPr lang="it-IT" sz="1200">
                <a:solidFill>
                  <a:schemeClr val="tx1"/>
                </a:solidFill>
              </a:rPr>
              <a:t>- </a:t>
            </a:r>
            <a:r>
              <a:rPr lang="it-IT" sz="1200" err="1">
                <a:solidFill>
                  <a:schemeClr val="tx1"/>
                </a:solidFill>
              </a:rPr>
              <a:t>Hammer</a:t>
            </a:r>
            <a:r>
              <a:rPr lang="it-IT" sz="1200">
                <a:solidFill>
                  <a:schemeClr val="tx1"/>
                </a:solidFill>
              </a:rPr>
              <a:t>, M., &amp; </a:t>
            </a:r>
            <a:r>
              <a:rPr lang="it-IT" sz="1200" err="1">
                <a:solidFill>
                  <a:schemeClr val="tx1"/>
                </a:solidFill>
              </a:rPr>
              <a:t>Champy</a:t>
            </a:r>
            <a:r>
              <a:rPr lang="it-IT" sz="1200">
                <a:solidFill>
                  <a:schemeClr val="tx1"/>
                </a:solidFill>
              </a:rPr>
              <a:t>, </a:t>
            </a:r>
            <a:r>
              <a:rPr lang="it-IT" sz="1200" err="1">
                <a:solidFill>
                  <a:schemeClr val="tx1"/>
                </a:solidFill>
              </a:rPr>
              <a:t>J</a:t>
            </a:r>
            <a:r>
              <a:rPr lang="it-IT" sz="1200">
                <a:solidFill>
                  <a:schemeClr val="tx1"/>
                </a:solidFill>
              </a:rPr>
              <a:t>. (2009). </a:t>
            </a:r>
            <a:r>
              <a:rPr lang="it-IT" sz="1200" i="1" err="1">
                <a:solidFill>
                  <a:schemeClr val="tx1"/>
                </a:solidFill>
              </a:rPr>
              <a:t>Reengineering</a:t>
            </a:r>
            <a:r>
              <a:rPr lang="it-IT" sz="1200" i="1">
                <a:solidFill>
                  <a:schemeClr val="tx1"/>
                </a:solidFill>
              </a:rPr>
              <a:t> the Corporation: Manifesto for Business </a:t>
            </a:r>
            <a:r>
              <a:rPr lang="it-IT" sz="1200" i="1" err="1">
                <a:solidFill>
                  <a:schemeClr val="tx1"/>
                </a:solidFill>
              </a:rPr>
              <a:t>Revolution</a:t>
            </a:r>
            <a:r>
              <a:rPr lang="it-IT" sz="1200" i="1">
                <a:solidFill>
                  <a:schemeClr val="tx1"/>
                </a:solidFill>
              </a:rPr>
              <a:t>, A</a:t>
            </a:r>
            <a:r>
              <a:rPr lang="it-IT" sz="1200">
                <a:solidFill>
                  <a:schemeClr val="tx1"/>
                </a:solidFill>
              </a:rPr>
              <a:t>. </a:t>
            </a:r>
            <a:r>
              <a:rPr lang="it-IT" sz="1200" err="1">
                <a:solidFill>
                  <a:schemeClr val="tx1"/>
                </a:solidFill>
              </a:rPr>
              <a:t>Zondervan</a:t>
            </a:r>
            <a:r>
              <a:rPr lang="it-IT" sz="120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it-IT" sz="1200" i="1">
                <a:solidFill>
                  <a:schemeClr val="tx1"/>
                </a:solidFill>
              </a:rPr>
              <a:t>- Marlon Dumas, M. L. </a:t>
            </a:r>
            <a:r>
              <a:rPr lang="it-IT" sz="1200" i="1" err="1">
                <a:solidFill>
                  <a:schemeClr val="tx1"/>
                </a:solidFill>
              </a:rPr>
              <a:t>R</a:t>
            </a:r>
            <a:r>
              <a:rPr lang="it-IT" sz="1200" i="1">
                <a:solidFill>
                  <a:schemeClr val="tx1"/>
                </a:solidFill>
              </a:rPr>
              <a:t>., &amp; </a:t>
            </a:r>
            <a:r>
              <a:rPr lang="it-IT" sz="1200" i="1" err="1">
                <a:solidFill>
                  <a:schemeClr val="tx1"/>
                </a:solidFill>
              </a:rPr>
              <a:t>Jan</a:t>
            </a:r>
            <a:r>
              <a:rPr lang="it-IT" sz="1200" i="1">
                <a:solidFill>
                  <a:schemeClr val="tx1"/>
                </a:solidFill>
              </a:rPr>
              <a:t> </a:t>
            </a:r>
            <a:r>
              <a:rPr lang="it-IT" sz="1200" i="1" err="1">
                <a:solidFill>
                  <a:schemeClr val="tx1"/>
                </a:solidFill>
              </a:rPr>
              <a:t>Mendling</a:t>
            </a:r>
            <a:r>
              <a:rPr lang="it-IT" sz="1200" i="1">
                <a:solidFill>
                  <a:schemeClr val="tx1"/>
                </a:solidFill>
              </a:rPr>
              <a:t>, H. A. </a:t>
            </a:r>
            <a:r>
              <a:rPr lang="it-IT" sz="1200" i="1" err="1">
                <a:solidFill>
                  <a:schemeClr val="tx1"/>
                </a:solidFill>
              </a:rPr>
              <a:t>R</a:t>
            </a:r>
            <a:r>
              <a:rPr lang="it-IT" sz="1200" i="1">
                <a:solidFill>
                  <a:schemeClr val="tx1"/>
                </a:solidFill>
              </a:rPr>
              <a:t>. (2018). Fundamentals of Business </a:t>
            </a:r>
            <a:r>
              <a:rPr lang="it-IT" sz="1200" i="1" err="1">
                <a:solidFill>
                  <a:schemeClr val="tx1"/>
                </a:solidFill>
              </a:rPr>
              <a:t>Process</a:t>
            </a:r>
            <a:r>
              <a:rPr lang="it-IT" sz="1200" i="1">
                <a:solidFill>
                  <a:schemeClr val="tx1"/>
                </a:solidFill>
              </a:rPr>
              <a:t> Management.</a:t>
            </a:r>
          </a:p>
          <a:p>
            <a:pPr marL="0" indent="0">
              <a:buNone/>
            </a:pPr>
            <a:r>
              <a:rPr lang="it-IT" sz="1200">
                <a:solidFill>
                  <a:schemeClr val="tx1"/>
                </a:solidFill>
              </a:rPr>
              <a:t>- Van </a:t>
            </a:r>
            <a:r>
              <a:rPr lang="it-IT" sz="1200" err="1">
                <a:solidFill>
                  <a:schemeClr val="tx1"/>
                </a:solidFill>
              </a:rPr>
              <a:t>Der</a:t>
            </a:r>
            <a:r>
              <a:rPr lang="it-IT" sz="1200">
                <a:solidFill>
                  <a:schemeClr val="tx1"/>
                </a:solidFill>
              </a:rPr>
              <a:t> </a:t>
            </a:r>
            <a:r>
              <a:rPr lang="it-IT" sz="1200" err="1">
                <a:solidFill>
                  <a:schemeClr val="tx1"/>
                </a:solidFill>
              </a:rPr>
              <a:t>Aalst</a:t>
            </a:r>
            <a:r>
              <a:rPr lang="it-IT" sz="1200">
                <a:solidFill>
                  <a:schemeClr val="tx1"/>
                </a:solidFill>
              </a:rPr>
              <a:t>, </a:t>
            </a:r>
            <a:r>
              <a:rPr lang="it-IT" sz="1200" err="1">
                <a:solidFill>
                  <a:schemeClr val="tx1"/>
                </a:solidFill>
              </a:rPr>
              <a:t>W</a:t>
            </a:r>
            <a:r>
              <a:rPr lang="it-IT" sz="1200">
                <a:solidFill>
                  <a:schemeClr val="tx1"/>
                </a:solidFill>
              </a:rPr>
              <a:t>., </a:t>
            </a:r>
            <a:r>
              <a:rPr lang="it-IT" sz="1200" err="1">
                <a:solidFill>
                  <a:schemeClr val="tx1"/>
                </a:solidFill>
              </a:rPr>
              <a:t>Adriansyah</a:t>
            </a:r>
            <a:r>
              <a:rPr lang="it-IT" sz="1200">
                <a:solidFill>
                  <a:schemeClr val="tx1"/>
                </a:solidFill>
              </a:rPr>
              <a:t>, A., De </a:t>
            </a:r>
            <a:r>
              <a:rPr lang="it-IT" sz="1200" err="1">
                <a:solidFill>
                  <a:schemeClr val="tx1"/>
                </a:solidFill>
              </a:rPr>
              <a:t>Medeiros</a:t>
            </a:r>
            <a:r>
              <a:rPr lang="it-IT" sz="1200">
                <a:solidFill>
                  <a:schemeClr val="tx1"/>
                </a:solidFill>
              </a:rPr>
              <a:t>, A. K. A., Arcieri, </a:t>
            </a:r>
            <a:r>
              <a:rPr lang="it-IT" sz="1200" err="1">
                <a:solidFill>
                  <a:schemeClr val="tx1"/>
                </a:solidFill>
              </a:rPr>
              <a:t>F</a:t>
            </a:r>
            <a:r>
              <a:rPr lang="it-IT" sz="1200">
                <a:solidFill>
                  <a:schemeClr val="tx1"/>
                </a:solidFill>
              </a:rPr>
              <a:t>., </a:t>
            </a:r>
            <a:r>
              <a:rPr lang="it-IT" sz="1200" err="1">
                <a:solidFill>
                  <a:schemeClr val="tx1"/>
                </a:solidFill>
              </a:rPr>
              <a:t>Baier</a:t>
            </a:r>
            <a:r>
              <a:rPr lang="it-IT" sz="1200">
                <a:solidFill>
                  <a:schemeClr val="tx1"/>
                </a:solidFill>
              </a:rPr>
              <a:t>, T., </a:t>
            </a:r>
            <a:r>
              <a:rPr lang="it-IT" sz="1200" err="1">
                <a:solidFill>
                  <a:schemeClr val="tx1"/>
                </a:solidFill>
              </a:rPr>
              <a:t>Blickle</a:t>
            </a:r>
            <a:r>
              <a:rPr lang="it-IT" sz="1200">
                <a:solidFill>
                  <a:schemeClr val="tx1"/>
                </a:solidFill>
              </a:rPr>
              <a:t>, T., ... &amp; </a:t>
            </a:r>
            <a:r>
              <a:rPr lang="it-IT" sz="1200" err="1">
                <a:solidFill>
                  <a:schemeClr val="tx1"/>
                </a:solidFill>
              </a:rPr>
              <a:t>Wynn</a:t>
            </a:r>
            <a:r>
              <a:rPr lang="it-IT" sz="1200">
                <a:solidFill>
                  <a:schemeClr val="tx1"/>
                </a:solidFill>
              </a:rPr>
              <a:t>, M. (2011, August). </a:t>
            </a:r>
            <a:r>
              <a:rPr lang="it-IT" sz="1200" err="1">
                <a:solidFill>
                  <a:schemeClr val="tx1"/>
                </a:solidFill>
              </a:rPr>
              <a:t>Process</a:t>
            </a:r>
            <a:r>
              <a:rPr lang="it-IT" sz="1200">
                <a:solidFill>
                  <a:schemeClr val="tx1"/>
                </a:solidFill>
              </a:rPr>
              <a:t> </a:t>
            </a:r>
            <a:r>
              <a:rPr lang="it-IT" sz="1200" err="1">
                <a:solidFill>
                  <a:schemeClr val="tx1"/>
                </a:solidFill>
              </a:rPr>
              <a:t>mining</a:t>
            </a:r>
            <a:r>
              <a:rPr lang="it-IT" sz="1200">
                <a:solidFill>
                  <a:schemeClr val="tx1"/>
                </a:solidFill>
              </a:rPr>
              <a:t> manifesto. In </a:t>
            </a:r>
            <a:r>
              <a:rPr lang="it-IT" sz="1200" i="1">
                <a:solidFill>
                  <a:schemeClr val="tx1"/>
                </a:solidFill>
              </a:rPr>
              <a:t>International  Conference on Business </a:t>
            </a:r>
            <a:r>
              <a:rPr lang="it-IT" sz="1200" i="1" err="1">
                <a:solidFill>
                  <a:schemeClr val="tx1"/>
                </a:solidFill>
              </a:rPr>
              <a:t>Process</a:t>
            </a:r>
            <a:r>
              <a:rPr lang="it-IT" sz="1200" i="1">
                <a:solidFill>
                  <a:schemeClr val="tx1"/>
                </a:solidFill>
              </a:rPr>
              <a:t> Management</a:t>
            </a:r>
            <a:r>
              <a:rPr lang="it-IT" sz="1200">
                <a:solidFill>
                  <a:schemeClr val="tx1"/>
                </a:solidFill>
              </a:rPr>
              <a:t> (pp. 169-194). </a:t>
            </a:r>
            <a:r>
              <a:rPr lang="it-IT" sz="1200" err="1">
                <a:solidFill>
                  <a:schemeClr val="tx1"/>
                </a:solidFill>
              </a:rPr>
              <a:t>Springer</a:t>
            </a:r>
            <a:r>
              <a:rPr lang="it-IT" sz="1200">
                <a:solidFill>
                  <a:schemeClr val="tx1"/>
                </a:solidFill>
              </a:rPr>
              <a:t>, </a:t>
            </a:r>
            <a:r>
              <a:rPr lang="it-IT" sz="1200" err="1">
                <a:solidFill>
                  <a:schemeClr val="tx1"/>
                </a:solidFill>
              </a:rPr>
              <a:t>Berlin</a:t>
            </a:r>
            <a:r>
              <a:rPr lang="it-IT" sz="1200">
                <a:solidFill>
                  <a:schemeClr val="tx1"/>
                </a:solidFill>
              </a:rPr>
              <a:t>, Heidelberg.</a:t>
            </a:r>
          </a:p>
          <a:p>
            <a:pPr marL="0" indent="0">
              <a:buNone/>
            </a:pPr>
            <a:r>
              <a:rPr lang="en-GB" sz="1200" i="1">
                <a:solidFill>
                  <a:schemeClr val="tx1"/>
                </a:solidFill>
                <a:highlight>
                  <a:srgbClr val="FFFFFF"/>
                </a:highlight>
              </a:rPr>
              <a:t>- Process mining: a database of applications</a:t>
            </a:r>
            <a:r>
              <a:rPr lang="en-GB" sz="1200">
                <a:solidFill>
                  <a:schemeClr val="tx1"/>
                </a:solidFill>
                <a:highlight>
                  <a:srgbClr val="FFFFFF"/>
                </a:highlight>
              </a:rPr>
              <a:t>. Technical report, HSPI </a:t>
            </a:r>
            <a:r>
              <a:rPr lang="en-GB" sz="1200" err="1">
                <a:solidFill>
                  <a:schemeClr val="tx1"/>
                </a:solidFill>
                <a:highlight>
                  <a:srgbClr val="FFFFFF"/>
                </a:highlight>
              </a:rPr>
              <a:t>SpA</a:t>
            </a:r>
            <a:r>
              <a:rPr lang="en-GB" sz="1200">
                <a:solidFill>
                  <a:schemeClr val="tx1"/>
                </a:solidFill>
                <a:highlight>
                  <a:srgbClr val="FFFFFF"/>
                </a:highlight>
              </a:rPr>
              <a:t>-Management Consulting. 2021 </a:t>
            </a:r>
            <a:r>
              <a:rPr lang="en-GB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https://www.hspi.it/wp-content/uploads/2020/01/HSPI_Process_Mining_Database2020.pdf</a:t>
            </a:r>
            <a:endParaRPr lang="en-GB" sz="12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it-IT" sz="1200">
                <a:solidFill>
                  <a:schemeClr val="tx1"/>
                </a:solidFill>
              </a:rPr>
              <a:t>- Van </a:t>
            </a:r>
            <a:r>
              <a:rPr lang="it-IT" sz="1200" err="1">
                <a:solidFill>
                  <a:schemeClr val="tx1"/>
                </a:solidFill>
              </a:rPr>
              <a:t>Der</a:t>
            </a:r>
            <a:r>
              <a:rPr lang="it-IT" sz="1200">
                <a:solidFill>
                  <a:schemeClr val="tx1"/>
                </a:solidFill>
              </a:rPr>
              <a:t> </a:t>
            </a:r>
            <a:r>
              <a:rPr lang="it-IT" sz="1200" err="1">
                <a:solidFill>
                  <a:schemeClr val="tx1"/>
                </a:solidFill>
              </a:rPr>
              <a:t>Aalst</a:t>
            </a:r>
            <a:r>
              <a:rPr lang="it-IT" sz="1200">
                <a:solidFill>
                  <a:schemeClr val="tx1"/>
                </a:solidFill>
              </a:rPr>
              <a:t>, </a:t>
            </a:r>
            <a:r>
              <a:rPr lang="it-IT" sz="1200" err="1">
                <a:solidFill>
                  <a:schemeClr val="tx1"/>
                </a:solidFill>
              </a:rPr>
              <a:t>W</a:t>
            </a:r>
            <a:r>
              <a:rPr lang="it-IT" sz="1200">
                <a:solidFill>
                  <a:schemeClr val="tx1"/>
                </a:solidFill>
              </a:rPr>
              <a:t>., </a:t>
            </a:r>
            <a:r>
              <a:rPr lang="it-IT" sz="1200" err="1">
                <a:solidFill>
                  <a:schemeClr val="tx1"/>
                </a:solidFill>
              </a:rPr>
              <a:t>Adriansyah</a:t>
            </a:r>
            <a:r>
              <a:rPr lang="it-IT" sz="1200">
                <a:solidFill>
                  <a:schemeClr val="tx1"/>
                </a:solidFill>
              </a:rPr>
              <a:t>, A., De </a:t>
            </a:r>
            <a:r>
              <a:rPr lang="it-IT" sz="1200" err="1">
                <a:solidFill>
                  <a:schemeClr val="tx1"/>
                </a:solidFill>
              </a:rPr>
              <a:t>Medeiros</a:t>
            </a:r>
            <a:r>
              <a:rPr lang="it-IT" sz="1200">
                <a:solidFill>
                  <a:schemeClr val="tx1"/>
                </a:solidFill>
              </a:rPr>
              <a:t>, A. K. A., Arcieri, </a:t>
            </a:r>
            <a:r>
              <a:rPr lang="it-IT" sz="1200" err="1">
                <a:solidFill>
                  <a:schemeClr val="tx1"/>
                </a:solidFill>
              </a:rPr>
              <a:t>F</a:t>
            </a:r>
            <a:r>
              <a:rPr lang="it-IT" sz="1200">
                <a:solidFill>
                  <a:schemeClr val="tx1"/>
                </a:solidFill>
              </a:rPr>
              <a:t>., </a:t>
            </a:r>
            <a:r>
              <a:rPr lang="it-IT" sz="1200" err="1">
                <a:solidFill>
                  <a:schemeClr val="tx1"/>
                </a:solidFill>
              </a:rPr>
              <a:t>Baier</a:t>
            </a:r>
            <a:r>
              <a:rPr lang="it-IT" sz="1200">
                <a:solidFill>
                  <a:schemeClr val="tx1"/>
                </a:solidFill>
              </a:rPr>
              <a:t>, T., </a:t>
            </a:r>
            <a:r>
              <a:rPr lang="it-IT" sz="1200" err="1">
                <a:solidFill>
                  <a:schemeClr val="tx1"/>
                </a:solidFill>
              </a:rPr>
              <a:t>Blickle</a:t>
            </a:r>
            <a:r>
              <a:rPr lang="it-IT" sz="1200">
                <a:solidFill>
                  <a:schemeClr val="tx1"/>
                </a:solidFill>
              </a:rPr>
              <a:t>, T., ... &amp; </a:t>
            </a:r>
            <a:r>
              <a:rPr lang="it-IT" sz="1200" err="1">
                <a:solidFill>
                  <a:schemeClr val="tx1"/>
                </a:solidFill>
              </a:rPr>
              <a:t>Wynn</a:t>
            </a:r>
            <a:r>
              <a:rPr lang="it-IT" sz="1200">
                <a:solidFill>
                  <a:schemeClr val="tx1"/>
                </a:solidFill>
              </a:rPr>
              <a:t>, M. (2011, August). </a:t>
            </a:r>
            <a:r>
              <a:rPr lang="it-IT" sz="1200" err="1">
                <a:solidFill>
                  <a:schemeClr val="tx1"/>
                </a:solidFill>
              </a:rPr>
              <a:t>Process</a:t>
            </a:r>
            <a:r>
              <a:rPr lang="it-IT" sz="1200">
                <a:solidFill>
                  <a:schemeClr val="tx1"/>
                </a:solidFill>
              </a:rPr>
              <a:t> </a:t>
            </a:r>
            <a:r>
              <a:rPr lang="it-IT" sz="1200" err="1">
                <a:solidFill>
                  <a:schemeClr val="tx1"/>
                </a:solidFill>
              </a:rPr>
              <a:t>mining</a:t>
            </a:r>
            <a:r>
              <a:rPr lang="it-IT" sz="1200">
                <a:solidFill>
                  <a:schemeClr val="tx1"/>
                </a:solidFill>
              </a:rPr>
              <a:t> manifesto. In </a:t>
            </a:r>
            <a:r>
              <a:rPr lang="it-IT" sz="1200" i="1">
                <a:solidFill>
                  <a:schemeClr val="tx1"/>
                </a:solidFill>
              </a:rPr>
              <a:t>International Conference on Business </a:t>
            </a:r>
            <a:r>
              <a:rPr lang="it-IT" sz="1200" i="1" err="1">
                <a:solidFill>
                  <a:schemeClr val="tx1"/>
                </a:solidFill>
              </a:rPr>
              <a:t>Process</a:t>
            </a:r>
            <a:r>
              <a:rPr lang="it-IT" sz="1200" i="1">
                <a:solidFill>
                  <a:schemeClr val="tx1"/>
                </a:solidFill>
              </a:rPr>
              <a:t> Management</a:t>
            </a:r>
            <a:r>
              <a:rPr lang="it-IT" sz="1200">
                <a:solidFill>
                  <a:schemeClr val="tx1"/>
                </a:solidFill>
              </a:rPr>
              <a:t> (pp. 169-194). </a:t>
            </a:r>
            <a:r>
              <a:rPr lang="it-IT" sz="1200" err="1">
                <a:solidFill>
                  <a:schemeClr val="tx1"/>
                </a:solidFill>
              </a:rPr>
              <a:t>Springer</a:t>
            </a:r>
            <a:r>
              <a:rPr lang="it-IT" sz="1200">
                <a:solidFill>
                  <a:schemeClr val="tx1"/>
                </a:solidFill>
              </a:rPr>
              <a:t>, </a:t>
            </a:r>
            <a:r>
              <a:rPr lang="it-IT" sz="1200" err="1">
                <a:solidFill>
                  <a:schemeClr val="tx1"/>
                </a:solidFill>
              </a:rPr>
              <a:t>Berlin</a:t>
            </a:r>
            <a:r>
              <a:rPr lang="it-IT" sz="1200">
                <a:solidFill>
                  <a:schemeClr val="tx1"/>
                </a:solidFill>
              </a:rPr>
              <a:t>, Heidelberg.</a:t>
            </a:r>
          </a:p>
          <a:p>
            <a:pPr marL="0" indent="0">
              <a:buNone/>
            </a:pPr>
            <a:r>
              <a:rPr lang="it-IT" sz="1200">
                <a:solidFill>
                  <a:schemeClr val="tx1"/>
                </a:solidFill>
              </a:rPr>
              <a:t>- Augusto, A., Conforti, </a:t>
            </a:r>
            <a:r>
              <a:rPr lang="it-IT" sz="1200" err="1">
                <a:solidFill>
                  <a:schemeClr val="tx1"/>
                </a:solidFill>
              </a:rPr>
              <a:t>R</a:t>
            </a:r>
            <a:r>
              <a:rPr lang="it-IT" sz="1200">
                <a:solidFill>
                  <a:schemeClr val="tx1"/>
                </a:solidFill>
              </a:rPr>
              <a:t>., Dumas, M., La Rosa, M., Maggi, </a:t>
            </a:r>
            <a:r>
              <a:rPr lang="it-IT" sz="1200" err="1">
                <a:solidFill>
                  <a:schemeClr val="tx1"/>
                </a:solidFill>
              </a:rPr>
              <a:t>F</a:t>
            </a:r>
            <a:r>
              <a:rPr lang="it-IT" sz="1200">
                <a:solidFill>
                  <a:schemeClr val="tx1"/>
                </a:solidFill>
              </a:rPr>
              <a:t>. M., </a:t>
            </a:r>
            <a:r>
              <a:rPr lang="it-IT" sz="1200" err="1">
                <a:solidFill>
                  <a:schemeClr val="tx1"/>
                </a:solidFill>
              </a:rPr>
              <a:t>Marrella</a:t>
            </a:r>
            <a:r>
              <a:rPr lang="it-IT" sz="1200">
                <a:solidFill>
                  <a:schemeClr val="tx1"/>
                </a:solidFill>
              </a:rPr>
              <a:t>, A., ... &amp; </a:t>
            </a:r>
            <a:r>
              <a:rPr lang="it-IT" sz="1200" err="1">
                <a:solidFill>
                  <a:schemeClr val="tx1"/>
                </a:solidFill>
              </a:rPr>
              <a:t>Soo</a:t>
            </a:r>
            <a:r>
              <a:rPr lang="it-IT" sz="1200">
                <a:solidFill>
                  <a:schemeClr val="tx1"/>
                </a:solidFill>
              </a:rPr>
              <a:t>, A. (2018). </a:t>
            </a:r>
            <a:r>
              <a:rPr lang="it-IT" sz="1200" err="1">
                <a:solidFill>
                  <a:schemeClr val="tx1"/>
                </a:solidFill>
              </a:rPr>
              <a:t>Automated</a:t>
            </a:r>
            <a:r>
              <a:rPr lang="it-IT" sz="1200">
                <a:solidFill>
                  <a:schemeClr val="tx1"/>
                </a:solidFill>
              </a:rPr>
              <a:t> </a:t>
            </a:r>
            <a:r>
              <a:rPr lang="it-IT" sz="1200" err="1">
                <a:solidFill>
                  <a:schemeClr val="tx1"/>
                </a:solidFill>
              </a:rPr>
              <a:t>discovery</a:t>
            </a:r>
            <a:r>
              <a:rPr lang="it-IT" sz="1200">
                <a:solidFill>
                  <a:schemeClr val="tx1"/>
                </a:solidFill>
              </a:rPr>
              <a:t> of </a:t>
            </a:r>
            <a:r>
              <a:rPr lang="it-IT" sz="1200" err="1">
                <a:solidFill>
                  <a:schemeClr val="tx1"/>
                </a:solidFill>
              </a:rPr>
              <a:t>process</a:t>
            </a:r>
            <a:r>
              <a:rPr lang="it-IT" sz="1200">
                <a:solidFill>
                  <a:schemeClr val="tx1"/>
                </a:solidFill>
              </a:rPr>
              <a:t> </a:t>
            </a:r>
            <a:r>
              <a:rPr lang="it-IT" sz="1200" err="1">
                <a:solidFill>
                  <a:schemeClr val="tx1"/>
                </a:solidFill>
              </a:rPr>
              <a:t>models</a:t>
            </a:r>
            <a:r>
              <a:rPr lang="it-IT" sz="1200">
                <a:solidFill>
                  <a:schemeClr val="tx1"/>
                </a:solidFill>
              </a:rPr>
              <a:t> from </a:t>
            </a:r>
            <a:r>
              <a:rPr lang="it-IT" sz="1200" err="1">
                <a:solidFill>
                  <a:schemeClr val="tx1"/>
                </a:solidFill>
              </a:rPr>
              <a:t>event</a:t>
            </a:r>
            <a:r>
              <a:rPr lang="it-IT" sz="1200">
                <a:solidFill>
                  <a:schemeClr val="tx1"/>
                </a:solidFill>
              </a:rPr>
              <a:t> </a:t>
            </a:r>
            <a:r>
              <a:rPr lang="it-IT" sz="1200" err="1">
                <a:solidFill>
                  <a:schemeClr val="tx1"/>
                </a:solidFill>
              </a:rPr>
              <a:t>logs</a:t>
            </a:r>
            <a:r>
              <a:rPr lang="it-IT" sz="1200">
                <a:solidFill>
                  <a:schemeClr val="tx1"/>
                </a:solidFill>
              </a:rPr>
              <a:t>: </a:t>
            </a:r>
            <a:r>
              <a:rPr lang="it-IT" sz="1200" err="1">
                <a:solidFill>
                  <a:schemeClr val="tx1"/>
                </a:solidFill>
              </a:rPr>
              <a:t>Review</a:t>
            </a:r>
            <a:r>
              <a:rPr lang="it-IT" sz="1200">
                <a:solidFill>
                  <a:schemeClr val="tx1"/>
                </a:solidFill>
              </a:rPr>
              <a:t> and benchmark. </a:t>
            </a:r>
            <a:r>
              <a:rPr lang="it-IT" sz="1200" i="1">
                <a:solidFill>
                  <a:schemeClr val="tx1"/>
                </a:solidFill>
              </a:rPr>
              <a:t>IEEE </a:t>
            </a:r>
            <a:r>
              <a:rPr lang="it-IT" sz="1200" i="1" err="1">
                <a:solidFill>
                  <a:schemeClr val="tx1"/>
                </a:solidFill>
              </a:rPr>
              <a:t>transactions</a:t>
            </a:r>
            <a:r>
              <a:rPr lang="it-IT" sz="1200" i="1">
                <a:solidFill>
                  <a:schemeClr val="tx1"/>
                </a:solidFill>
              </a:rPr>
              <a:t> on </a:t>
            </a:r>
            <a:r>
              <a:rPr lang="it-IT" sz="1200" i="1" err="1">
                <a:solidFill>
                  <a:schemeClr val="tx1"/>
                </a:solidFill>
              </a:rPr>
              <a:t>knowledge</a:t>
            </a:r>
            <a:r>
              <a:rPr lang="it-IT" sz="1200" i="1">
                <a:solidFill>
                  <a:schemeClr val="tx1"/>
                </a:solidFill>
              </a:rPr>
              <a:t> and data </a:t>
            </a:r>
            <a:r>
              <a:rPr lang="it-IT" sz="1200" i="1" err="1">
                <a:solidFill>
                  <a:schemeClr val="tx1"/>
                </a:solidFill>
              </a:rPr>
              <a:t>engineering</a:t>
            </a:r>
            <a:r>
              <a:rPr lang="it-IT" sz="1200">
                <a:solidFill>
                  <a:schemeClr val="tx1"/>
                </a:solidFill>
              </a:rPr>
              <a:t>, </a:t>
            </a:r>
            <a:r>
              <a:rPr lang="it-IT" sz="1200" i="1">
                <a:solidFill>
                  <a:schemeClr val="tx1"/>
                </a:solidFill>
              </a:rPr>
              <a:t>31</a:t>
            </a:r>
            <a:r>
              <a:rPr lang="it-IT" sz="1200">
                <a:solidFill>
                  <a:schemeClr val="tx1"/>
                </a:solidFill>
              </a:rPr>
              <a:t>(4), 686-705.</a:t>
            </a:r>
            <a:endParaRPr lang="en-GB" sz="1200"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sz="1200" b="1">
                <a:solidFill>
                  <a:srgbClr val="222222"/>
                </a:solidFill>
                <a:highlight>
                  <a:srgbClr val="FFFFFF"/>
                </a:highlight>
              </a:rPr>
              <a:t>Video Courses, Tutorials and Books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- Van Der Aalst, W. (2016). Data science in action. In </a:t>
            </a:r>
            <a:r>
              <a:rPr lang="en-GB" sz="1200" i="1">
                <a:solidFill>
                  <a:srgbClr val="222222"/>
                </a:solidFill>
                <a:highlight>
                  <a:srgbClr val="FFFFFF"/>
                </a:highlight>
              </a:rPr>
              <a:t>Process mining</a:t>
            </a: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 (pp. 3-23). Springer, Berlin, Heidelberg. </a:t>
            </a:r>
            <a:r>
              <a:rPr lang="en-GB" sz="1200" u="sng">
                <a:solidFill>
                  <a:schemeClr val="hlink"/>
                </a:solidFill>
                <a:hlinkClick r:id="rId4"/>
              </a:rPr>
              <a:t>https://www.springer.com/gp/book/9783662498507</a:t>
            </a:r>
            <a:r>
              <a:rPr lang="en-GB" sz="1200"/>
              <a:t>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- Van Der Aalst, W. </a:t>
            </a:r>
            <a:r>
              <a:rPr lang="en-GB" sz="1200"/>
              <a:t>on </a:t>
            </a:r>
            <a:r>
              <a:rPr lang="en-GB" sz="1200" u="sng">
                <a:solidFill>
                  <a:schemeClr val="hlink"/>
                </a:solidFill>
                <a:hlinkClick r:id="rId5"/>
              </a:rPr>
              <a:t>Coursera</a:t>
            </a:r>
            <a:r>
              <a:rPr lang="en-GB" sz="1200" u="sng">
                <a:solidFill>
                  <a:schemeClr val="hlink"/>
                </a:solidFill>
              </a:rPr>
              <a:t> </a:t>
            </a:r>
            <a:r>
              <a:rPr lang="en-GB" sz="1200">
                <a:solidFill>
                  <a:schemeClr val="tx1"/>
                </a:solidFill>
              </a:rPr>
              <a:t>on </a:t>
            </a:r>
            <a:r>
              <a:rPr lang="en-GB" sz="1200">
                <a:solidFill>
                  <a:schemeClr val="hlink"/>
                </a:solidFill>
                <a:hlinkClick r:id="rId6"/>
              </a:rPr>
              <a:t>Youtube</a:t>
            </a:r>
            <a:endParaRPr sz="1200"/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GB" sz="1200">
                <a:solidFill>
                  <a:schemeClr val="tx1"/>
                </a:solidFill>
              </a:rPr>
              <a:t>- </a:t>
            </a:r>
            <a:r>
              <a:rPr lang="en-GB" sz="1200" err="1">
                <a:solidFill>
                  <a:schemeClr val="tx1"/>
                </a:solidFill>
              </a:rPr>
              <a:t>Apromore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Youtube</a:t>
            </a:r>
            <a:r>
              <a:rPr lang="en-GB" sz="1200">
                <a:solidFill>
                  <a:schemeClr val="tx1"/>
                </a:solidFill>
              </a:rPr>
              <a:t> Channel </a:t>
            </a:r>
            <a:r>
              <a:rPr lang="en-GB" sz="1200" u="sng">
                <a:solidFill>
                  <a:schemeClr val="hlink"/>
                </a:solidFill>
                <a:hlinkClick r:id="rId7"/>
              </a:rPr>
              <a:t>https://www.youtube.com/channel/UCnf70RG0X6SD_PrWdAPKITw</a:t>
            </a:r>
            <a:endParaRPr lang="en-GB" sz="1200" u="sng">
              <a:solidFill>
                <a:schemeClr val="hlink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- Process Mining 101 With </a:t>
            </a:r>
            <a:r>
              <a:rPr lang="en-GB" sz="1200" err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Apromore</a:t>
            </a:r>
            <a:r>
              <a:rPr lang="en-GB" sz="120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https://apromore.org/process-mining/</a:t>
            </a:r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GB" sz="1200">
                <a:solidFill>
                  <a:schemeClr val="tx1"/>
                </a:solidFill>
              </a:rPr>
              <a:t>- Marlon Dumas </a:t>
            </a:r>
            <a:r>
              <a:rPr lang="en-GB" sz="1200" err="1">
                <a:solidFill>
                  <a:schemeClr val="tx1"/>
                </a:solidFill>
              </a:rPr>
              <a:t>youtube</a:t>
            </a:r>
            <a:r>
              <a:rPr lang="en-GB" sz="1200">
                <a:solidFill>
                  <a:schemeClr val="tx1"/>
                </a:solidFill>
              </a:rPr>
              <a:t> channel </a:t>
            </a:r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https://www.youtube.com/c/MarlonDumas/videos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GB" sz="1200">
                <a:solidFill>
                  <a:schemeClr val="tx1"/>
                </a:solidFill>
              </a:rPr>
              <a:t>- Jan </a:t>
            </a:r>
            <a:r>
              <a:rPr lang="en-GB" sz="1200" err="1">
                <a:solidFill>
                  <a:schemeClr val="tx1"/>
                </a:solidFill>
              </a:rPr>
              <a:t>Mendling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youtube</a:t>
            </a:r>
            <a:r>
              <a:rPr lang="en-GB" sz="1200">
                <a:solidFill>
                  <a:schemeClr val="tx1"/>
                </a:solidFill>
              </a:rPr>
              <a:t> channel </a:t>
            </a:r>
            <a:r>
              <a:rPr lang="en-GB" sz="1200">
                <a:solidFill>
                  <a:schemeClr val="tx1"/>
                </a:solidFill>
                <a:hlinkClick r:id="rId10"/>
              </a:rPr>
              <a:t>https://www.youtube.com/watch?v=vpAxkG_W1_w&amp;ab_channel=JanMendling</a:t>
            </a:r>
            <a:r>
              <a:rPr lang="en-GB" sz="120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GB" sz="1200">
                <a:solidFill>
                  <a:schemeClr val="tx1"/>
                </a:solidFill>
              </a:rPr>
              <a:t>- </a:t>
            </a:r>
            <a:r>
              <a:rPr lang="en-GB" sz="1200" err="1">
                <a:solidFill>
                  <a:schemeClr val="tx1"/>
                </a:solidFill>
              </a:rPr>
              <a:t>ProM</a:t>
            </a:r>
            <a:r>
              <a:rPr lang="en-GB" sz="1200">
                <a:solidFill>
                  <a:schemeClr val="tx1"/>
                </a:solidFill>
              </a:rPr>
              <a:t> Tutorial </a:t>
            </a:r>
            <a:r>
              <a:rPr lang="en-GB" sz="1200">
                <a:solidFill>
                  <a:schemeClr val="tx1"/>
                </a:solidFill>
                <a:hlinkClick r:id="rId11"/>
              </a:rPr>
              <a:t>https://www.youtube.com/watch?v=MBxeUCPnLRk&amp;list=PLxwiqnzGQJfQzhrKDQ-r6PlVr3EXu4HUQ</a:t>
            </a:r>
            <a:r>
              <a:rPr lang="en-GB" sz="1200">
                <a:solidFill>
                  <a:schemeClr val="tx1"/>
                </a:solidFill>
              </a:rPr>
              <a:t> </a:t>
            </a:r>
          </a:p>
          <a:p>
            <a:pPr marL="171450" indent="-171450">
              <a:lnSpc>
                <a:spcPct val="100000"/>
              </a:lnSpc>
              <a:spcBef>
                <a:spcPts val="200"/>
              </a:spcBef>
              <a:buFontTx/>
              <a:buChar char="-"/>
            </a:pP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sz="1200" b="1" err="1">
                <a:solidFill>
                  <a:schemeClr val="tx1"/>
                </a:solidFill>
              </a:rPr>
              <a:t>Useful</a:t>
            </a:r>
            <a:r>
              <a:rPr lang="it-IT" sz="1200" b="1">
                <a:solidFill>
                  <a:schemeClr val="tx1"/>
                </a:solidFill>
              </a:rPr>
              <a:t> </a:t>
            </a:r>
            <a:r>
              <a:rPr lang="it-IT" sz="1200" b="1" err="1">
                <a:solidFill>
                  <a:schemeClr val="tx1"/>
                </a:solidFill>
              </a:rPr>
              <a:t>Websites</a:t>
            </a:r>
            <a:endParaRPr lang="it-IT" sz="1200" b="1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it-IT" sz="1200">
                <a:solidFill>
                  <a:schemeClr val="tx1"/>
                </a:solidFill>
              </a:rPr>
              <a:t>- </a:t>
            </a:r>
            <a:r>
              <a:rPr lang="it-IT" sz="1200">
                <a:solidFill>
                  <a:schemeClr val="tx1"/>
                </a:solidFill>
                <a:hlinkClick r:id="rId12"/>
              </a:rPr>
              <a:t>http://www.processmining.org/</a:t>
            </a:r>
            <a:endParaRPr lang="it-IT" sz="12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it-IT" sz="1200">
                <a:solidFill>
                  <a:schemeClr val="tx1"/>
                </a:solidFill>
              </a:rPr>
              <a:t>- </a:t>
            </a:r>
            <a:r>
              <a:rPr lang="it-IT" sz="1200">
                <a:solidFill>
                  <a:schemeClr val="tx1"/>
                </a:solidFill>
                <a:hlinkClick r:id="rId13"/>
              </a:rPr>
              <a:t>https://www.promtools.org/doku.php</a:t>
            </a:r>
            <a:r>
              <a:rPr lang="it-IT" sz="120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it-IT" sz="1200">
                <a:solidFill>
                  <a:schemeClr val="tx1"/>
                </a:solidFill>
              </a:rPr>
              <a:t>- </a:t>
            </a:r>
            <a:r>
              <a:rPr lang="it-IT" sz="1200">
                <a:solidFill>
                  <a:schemeClr val="tx1"/>
                </a:solidFill>
                <a:hlinkClick r:id="rId14"/>
              </a:rPr>
              <a:t>https://apromore.org/</a:t>
            </a:r>
            <a:r>
              <a:rPr lang="it-IT" sz="120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it-IT" sz="1200">
                <a:solidFill>
                  <a:schemeClr val="tx1"/>
                </a:solidFill>
              </a:rPr>
              <a:t>- </a:t>
            </a:r>
            <a:r>
              <a:rPr lang="it-IT" sz="1200">
                <a:solidFill>
                  <a:schemeClr val="tx1"/>
                </a:solidFill>
                <a:hlinkClick r:id="rId15"/>
              </a:rPr>
              <a:t>https://processdiamond.com/</a:t>
            </a:r>
            <a:r>
              <a:rPr lang="it-IT" sz="120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it-IT" sz="1200">
                <a:solidFill>
                  <a:schemeClr val="tx1"/>
                </a:solidFill>
              </a:rPr>
              <a:t>- </a:t>
            </a:r>
            <a:r>
              <a:rPr lang="it-IT" sz="1200">
                <a:solidFill>
                  <a:schemeClr val="tx1"/>
                </a:solidFill>
                <a:hlinkClick r:id="rId16"/>
              </a:rPr>
              <a:t>http://pros.unicam.it/reprository</a:t>
            </a:r>
            <a:r>
              <a:rPr lang="it-IT" sz="1200">
                <a:solidFill>
                  <a:schemeClr val="tx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it-IT" err="1"/>
              <a:t>Process</a:t>
            </a:r>
            <a:r>
              <a:rPr lang="it-IT"/>
              <a:t> </a:t>
            </a:r>
            <a:r>
              <a:rPr lang="it-IT" err="1"/>
              <a:t>Discovery</a:t>
            </a:r>
            <a:endParaRPr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3ED0664-F664-1A4F-A5CF-128400F41AF3}"/>
              </a:ext>
            </a:extLst>
          </p:cNvPr>
          <p:cNvSpPr/>
          <p:nvPr/>
        </p:nvSpPr>
        <p:spPr>
          <a:xfrm>
            <a:off x="7600644" y="615354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identification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0B5F000-72E7-6544-8AFA-1ED02DC45D23}"/>
              </a:ext>
            </a:extLst>
          </p:cNvPr>
          <p:cNvSpPr/>
          <p:nvPr/>
        </p:nvSpPr>
        <p:spPr>
          <a:xfrm>
            <a:off x="10172174" y="366217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analysis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3C24E27-E747-6E49-A1CD-B74CE66D1978}"/>
              </a:ext>
            </a:extLst>
          </p:cNvPr>
          <p:cNvSpPr/>
          <p:nvPr/>
        </p:nvSpPr>
        <p:spPr>
          <a:xfrm>
            <a:off x="9072091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redesign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1388A9-A897-8C44-8632-22FA39BA4E7E}"/>
              </a:ext>
            </a:extLst>
          </p:cNvPr>
          <p:cNvSpPr/>
          <p:nvPr/>
        </p:nvSpPr>
        <p:spPr>
          <a:xfrm>
            <a:off x="6080148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implementation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970635-DEDF-3248-B6C0-FF9403BAD9E2}"/>
              </a:ext>
            </a:extLst>
          </p:cNvPr>
          <p:cNvSpPr/>
          <p:nvPr/>
        </p:nvSpPr>
        <p:spPr>
          <a:xfrm>
            <a:off x="5141222" y="366217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monitoring</a:t>
            </a:r>
            <a:r>
              <a:rPr lang="it-IT" sz="1800">
                <a:solidFill>
                  <a:schemeClr val="tx1"/>
                </a:solidFill>
              </a:rPr>
              <a:t> and </a:t>
            </a:r>
            <a:r>
              <a:rPr lang="it-IT" sz="1800" err="1">
                <a:solidFill>
                  <a:schemeClr val="tx1"/>
                </a:solidFill>
              </a:rPr>
              <a:t>controlling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EF3FBFCC-0290-9F4C-B3DF-9EF6C02238A1}"/>
              </a:ext>
            </a:extLst>
          </p:cNvPr>
          <p:cNvSpPr/>
          <p:nvPr/>
        </p:nvSpPr>
        <p:spPr>
          <a:xfrm>
            <a:off x="8385415" y="1519384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1A0B5B91-F15C-5146-9296-38094993BFFB}"/>
              </a:ext>
            </a:extLst>
          </p:cNvPr>
          <p:cNvSpPr/>
          <p:nvPr/>
        </p:nvSpPr>
        <p:spPr>
          <a:xfrm rot="2698415">
            <a:off x="10187163" y="4744035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22196C77-034F-9A47-A74B-4580D6624AB2}"/>
              </a:ext>
            </a:extLst>
          </p:cNvPr>
          <p:cNvSpPr/>
          <p:nvPr/>
        </p:nvSpPr>
        <p:spPr>
          <a:xfrm rot="5400000">
            <a:off x="8252905" y="568803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AC1C20F9-626B-E042-ADA5-9D2D2BE53B7B}"/>
              </a:ext>
            </a:extLst>
          </p:cNvPr>
          <p:cNvSpPr/>
          <p:nvPr/>
        </p:nvSpPr>
        <p:spPr>
          <a:xfrm rot="13804324">
            <a:off x="6480723" y="279608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9C5EBE9C-A6CB-F243-9B86-136F1DD7737C}"/>
              </a:ext>
            </a:extLst>
          </p:cNvPr>
          <p:cNvSpPr/>
          <p:nvPr/>
        </p:nvSpPr>
        <p:spPr>
          <a:xfrm rot="8089593">
            <a:off x="6535020" y="4725907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D971E-F1CC-C542-9B3F-CE96833F0089}"/>
              </a:ext>
            </a:extLst>
          </p:cNvPr>
          <p:cNvSpPr txBox="1"/>
          <p:nvPr/>
        </p:nvSpPr>
        <p:spPr>
          <a:xfrm>
            <a:off x="403577" y="1491858"/>
            <a:ext cx="4295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In </a:t>
            </a:r>
            <a:r>
              <a:rPr lang="it-IT" sz="1600" err="1"/>
              <a:t>this</a:t>
            </a:r>
            <a:r>
              <a:rPr lang="it-IT" sz="1600"/>
              <a:t> </a:t>
            </a:r>
            <a:r>
              <a:rPr lang="it-IT" sz="1600" err="1"/>
              <a:t>phase</a:t>
            </a:r>
            <a:r>
              <a:rPr lang="it-IT" sz="1600"/>
              <a:t> the </a:t>
            </a:r>
            <a:r>
              <a:rPr lang="it-IT" sz="1600" err="1"/>
              <a:t>current</a:t>
            </a:r>
            <a:r>
              <a:rPr lang="it-IT" sz="1600"/>
              <a:t> state of </a:t>
            </a:r>
            <a:r>
              <a:rPr lang="it-IT" sz="1600" err="1"/>
              <a:t>each</a:t>
            </a:r>
            <a:r>
              <a:rPr lang="it-IT" sz="1600"/>
              <a:t> of the </a:t>
            </a:r>
            <a:r>
              <a:rPr lang="it-IT" sz="1600" err="1"/>
              <a:t>relevant</a:t>
            </a:r>
            <a:r>
              <a:rPr lang="it-IT" sz="1600"/>
              <a:t> </a:t>
            </a:r>
            <a:r>
              <a:rPr lang="it-IT" sz="1600" err="1"/>
              <a:t>processes</a:t>
            </a:r>
            <a:r>
              <a:rPr lang="it-IT" sz="1600"/>
              <a:t> </a:t>
            </a:r>
            <a:r>
              <a:rPr lang="it-IT" sz="1600" err="1"/>
              <a:t>is</a:t>
            </a:r>
            <a:r>
              <a:rPr lang="it-IT" sz="1600"/>
              <a:t> </a:t>
            </a:r>
            <a:r>
              <a:rPr lang="it-IT" sz="1600" err="1"/>
              <a:t>documented</a:t>
            </a:r>
            <a:r>
              <a:rPr lang="it-IT" sz="1600"/>
              <a:t>, in the </a:t>
            </a:r>
            <a:r>
              <a:rPr lang="it-IT" sz="1600" err="1"/>
              <a:t>form</a:t>
            </a:r>
            <a:r>
              <a:rPr lang="it-IT" sz="1600"/>
              <a:t> of </a:t>
            </a:r>
            <a:r>
              <a:rPr lang="it-IT" sz="1600" err="1"/>
              <a:t>one</a:t>
            </a:r>
            <a:r>
              <a:rPr lang="it-IT" sz="1600"/>
              <a:t> (or more) </a:t>
            </a:r>
            <a:r>
              <a:rPr lang="it-IT" sz="1600" err="1"/>
              <a:t>as-is</a:t>
            </a:r>
            <a:r>
              <a:rPr lang="it-IT" sz="1600"/>
              <a:t> </a:t>
            </a:r>
            <a:r>
              <a:rPr lang="it-IT" sz="1600" err="1"/>
              <a:t>process</a:t>
            </a:r>
            <a:r>
              <a:rPr lang="it-IT" sz="1600"/>
              <a:t> model.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63A5EC2-AB2B-7340-8E9C-8E4DC3A2C8DA}"/>
              </a:ext>
            </a:extLst>
          </p:cNvPr>
          <p:cNvSpPr/>
          <p:nvPr/>
        </p:nvSpPr>
        <p:spPr>
          <a:xfrm>
            <a:off x="4965760" y="184595"/>
            <a:ext cx="7200275" cy="6535712"/>
          </a:xfrm>
          <a:prstGeom prst="roundRect">
            <a:avLst/>
          </a:prstGeom>
          <a:solidFill>
            <a:srgbClr val="F2F2F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03D1754-998D-BD40-B5C0-234F9D3C359B}"/>
              </a:ext>
            </a:extLst>
          </p:cNvPr>
          <p:cNvSpPr/>
          <p:nvPr/>
        </p:nvSpPr>
        <p:spPr>
          <a:xfrm>
            <a:off x="7600644" y="2245695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discovery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F04C3-6295-4448-995C-7F9DFF139DE8}"/>
              </a:ext>
            </a:extLst>
          </p:cNvPr>
          <p:cNvSpPr txBox="1"/>
          <p:nvPr/>
        </p:nvSpPr>
        <p:spPr>
          <a:xfrm>
            <a:off x="415600" y="2533920"/>
            <a:ext cx="4283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err="1"/>
              <a:t>Why</a:t>
            </a:r>
            <a:r>
              <a:rPr lang="it-IT" sz="1600"/>
              <a:t> </a:t>
            </a:r>
            <a:r>
              <a:rPr lang="it-IT" sz="1600" err="1"/>
              <a:t>modelling</a:t>
            </a:r>
            <a:r>
              <a:rPr lang="it-IT" sz="1600"/>
              <a:t> a BP?</a:t>
            </a:r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C7BD2A61-711B-8C4D-B7AB-8200C5D7D620}"/>
              </a:ext>
            </a:extLst>
          </p:cNvPr>
          <p:cNvSpPr/>
          <p:nvPr/>
        </p:nvSpPr>
        <p:spPr>
          <a:xfrm rot="18300181">
            <a:off x="10151540" y="2630071"/>
            <a:ext cx="390585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45051-F3FE-7C4E-84DB-8959A3604F54}"/>
              </a:ext>
            </a:extLst>
          </p:cNvPr>
          <p:cNvSpPr txBox="1"/>
          <p:nvPr/>
        </p:nvSpPr>
        <p:spPr>
          <a:xfrm>
            <a:off x="9721879" y="2298471"/>
            <a:ext cx="2384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err="1"/>
              <a:t>As-is</a:t>
            </a:r>
            <a:r>
              <a:rPr lang="it-IT" sz="1600"/>
              <a:t> </a:t>
            </a:r>
            <a:r>
              <a:rPr lang="it-IT" sz="1600" err="1"/>
              <a:t>process</a:t>
            </a:r>
            <a:r>
              <a:rPr lang="it-IT" sz="1600"/>
              <a:t>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4D5AA-E40D-6741-AC40-3237EBB8E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72" y="3354819"/>
            <a:ext cx="7363594" cy="3111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D18BE3-8033-A941-B741-F7EC7D302DA2}"/>
              </a:ext>
            </a:extLst>
          </p:cNvPr>
          <p:cNvSpPr/>
          <p:nvPr/>
        </p:nvSpPr>
        <p:spPr>
          <a:xfrm>
            <a:off x="404904" y="3060866"/>
            <a:ext cx="42211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/>
              <a:t>To </a:t>
            </a:r>
            <a:r>
              <a:rPr lang="it-IT" sz="1600" b="1" err="1"/>
              <a:t>understand</a:t>
            </a:r>
            <a:r>
              <a:rPr lang="it-IT" sz="1600" b="1"/>
              <a:t> the </a:t>
            </a:r>
            <a:r>
              <a:rPr lang="it-IT" sz="1600" b="1" err="1"/>
              <a:t>process</a:t>
            </a:r>
            <a:r>
              <a:rPr lang="it-IT" sz="1600" b="1"/>
              <a:t> </a:t>
            </a:r>
            <a:r>
              <a:rPr lang="it-IT" sz="1600"/>
              <a:t>and </a:t>
            </a:r>
            <a:r>
              <a:rPr lang="it-IT" sz="1600" b="1"/>
              <a:t>to share </a:t>
            </a:r>
            <a:r>
              <a:rPr lang="it-IT" sz="1600" b="1" err="1"/>
              <a:t>our</a:t>
            </a:r>
            <a:r>
              <a:rPr lang="it-IT" sz="1600" b="1"/>
              <a:t> </a:t>
            </a:r>
            <a:r>
              <a:rPr lang="it-IT" sz="1600" b="1" err="1"/>
              <a:t>understanding</a:t>
            </a:r>
            <a:r>
              <a:rPr lang="it-IT" sz="1600" b="1"/>
              <a:t> of the </a:t>
            </a:r>
            <a:r>
              <a:rPr lang="it-IT" sz="1600" b="1" err="1"/>
              <a:t>process</a:t>
            </a:r>
            <a:r>
              <a:rPr lang="it-IT" sz="1600" b="1"/>
              <a:t> with the </a:t>
            </a:r>
            <a:r>
              <a:rPr lang="it-IT" sz="1600" b="1" err="1"/>
              <a:t>people</a:t>
            </a:r>
            <a:r>
              <a:rPr lang="it-IT" sz="1600"/>
              <a:t> </a:t>
            </a:r>
            <a:r>
              <a:rPr lang="it-IT" sz="1600" err="1"/>
              <a:t>who</a:t>
            </a:r>
            <a:r>
              <a:rPr lang="it-IT" sz="1600"/>
              <a:t> deal with </a:t>
            </a:r>
            <a:r>
              <a:rPr lang="it-IT" sz="1600" err="1"/>
              <a:t>it</a:t>
            </a:r>
            <a:r>
              <a:rPr lang="it-IT" sz="1600"/>
              <a:t> on a </a:t>
            </a:r>
            <a:r>
              <a:rPr lang="it-IT" sz="1600" err="1"/>
              <a:t>daily</a:t>
            </a:r>
            <a:r>
              <a:rPr lang="it-IT" sz="1600"/>
              <a:t> </a:t>
            </a:r>
            <a:r>
              <a:rPr lang="it-IT" sz="1600" err="1"/>
              <a:t>basis</a:t>
            </a:r>
            <a:endParaRPr lang="it-IT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CBD6F-7264-9A40-A3C0-589859E963F3}"/>
              </a:ext>
            </a:extLst>
          </p:cNvPr>
          <p:cNvSpPr/>
          <p:nvPr/>
        </p:nvSpPr>
        <p:spPr>
          <a:xfrm>
            <a:off x="378022" y="4116294"/>
            <a:ext cx="41263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err="1"/>
              <a:t>Designed</a:t>
            </a:r>
            <a:r>
              <a:rPr lang="it-IT" sz="1600"/>
              <a:t> by </a:t>
            </a:r>
            <a:r>
              <a:rPr lang="it-IT" sz="1600" b="1" err="1"/>
              <a:t>interviewing</a:t>
            </a:r>
            <a:r>
              <a:rPr lang="it-IT" sz="1600" b="1"/>
              <a:t> </a:t>
            </a:r>
            <a:r>
              <a:rPr lang="it-IT" sz="1600" b="1" err="1"/>
              <a:t>process</a:t>
            </a:r>
            <a:r>
              <a:rPr lang="it-IT" sz="1600" b="1"/>
              <a:t> </a:t>
            </a:r>
            <a:r>
              <a:rPr lang="it-IT" sz="1600" b="1" err="1"/>
              <a:t>participants</a:t>
            </a:r>
            <a:r>
              <a:rPr lang="it-IT" sz="1600"/>
              <a:t> or by </a:t>
            </a:r>
            <a:r>
              <a:rPr lang="it-IT" sz="1600" b="1" err="1"/>
              <a:t>observing</a:t>
            </a:r>
            <a:r>
              <a:rPr lang="it-IT" sz="1600"/>
              <a:t> </a:t>
            </a:r>
            <a:r>
              <a:rPr lang="it-IT" sz="1600" b="1" err="1"/>
              <a:t>how</a:t>
            </a:r>
            <a:r>
              <a:rPr lang="it-IT" sz="1600" b="1"/>
              <a:t> </a:t>
            </a:r>
            <a:r>
              <a:rPr lang="it-IT" sz="1600" b="1" err="1"/>
              <a:t>they</a:t>
            </a:r>
            <a:r>
              <a:rPr lang="it-IT" sz="1600" b="1"/>
              <a:t> operate</a:t>
            </a:r>
            <a:r>
              <a:rPr lang="it-IT" sz="1600"/>
              <a:t> in </a:t>
            </a:r>
            <a:r>
              <a:rPr lang="it-IT" sz="1600" err="1"/>
              <a:t>practice</a:t>
            </a:r>
            <a:r>
              <a:rPr lang="it-IT" sz="1600"/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FE053A-9FC6-FA49-8A26-920607EA81E9}"/>
              </a:ext>
            </a:extLst>
          </p:cNvPr>
          <p:cNvSpPr/>
          <p:nvPr/>
        </p:nvSpPr>
        <p:spPr>
          <a:xfrm>
            <a:off x="368352" y="5171721"/>
            <a:ext cx="4266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/>
              <a:t>The </a:t>
            </a:r>
            <a:r>
              <a:rPr lang="it-IT" sz="1600" b="1"/>
              <a:t>model</a:t>
            </a:r>
            <a:r>
              <a:rPr lang="it-IT" sz="1600"/>
              <a:t> must be </a:t>
            </a:r>
            <a:r>
              <a:rPr lang="it-IT" sz="1600" b="1" err="1"/>
              <a:t>syntactically</a:t>
            </a:r>
            <a:r>
              <a:rPr lang="it-IT" sz="1600" b="1"/>
              <a:t> </a:t>
            </a:r>
            <a:r>
              <a:rPr lang="it-IT" sz="1600" b="1" err="1"/>
              <a:t>correct</a:t>
            </a:r>
            <a:r>
              <a:rPr lang="it-IT" sz="1600"/>
              <a:t>, and </a:t>
            </a:r>
            <a:r>
              <a:rPr lang="it-IT" sz="1600" err="1"/>
              <a:t>it</a:t>
            </a:r>
            <a:r>
              <a:rPr lang="it-IT" sz="1600"/>
              <a:t> </a:t>
            </a:r>
            <a:r>
              <a:rPr lang="it-IT" sz="1600" err="1"/>
              <a:t>also</a:t>
            </a:r>
            <a:r>
              <a:rPr lang="it-IT" sz="1600"/>
              <a:t> must </a:t>
            </a:r>
            <a:r>
              <a:rPr lang="it-IT" sz="1600" err="1"/>
              <a:t>accurately</a:t>
            </a:r>
            <a:r>
              <a:rPr lang="it-IT" sz="1600"/>
              <a:t> </a:t>
            </a:r>
            <a:r>
              <a:rPr lang="it-IT" sz="1600" b="1" err="1"/>
              <a:t>reflects</a:t>
            </a:r>
            <a:r>
              <a:rPr lang="it-IT" sz="1600" b="1"/>
              <a:t> the </a:t>
            </a:r>
            <a:r>
              <a:rPr lang="it-IT" sz="1600" b="1" err="1"/>
              <a:t>actual</a:t>
            </a:r>
            <a:r>
              <a:rPr lang="it-IT" sz="1600" b="1"/>
              <a:t> business </a:t>
            </a:r>
            <a:r>
              <a:rPr lang="it-IT" sz="1600" b="1" err="1"/>
              <a:t>process</a:t>
            </a:r>
            <a:r>
              <a:rPr lang="it-IT" sz="1600" b="1"/>
              <a:t> </a:t>
            </a:r>
            <a:r>
              <a:rPr lang="it-IT" sz="1600" err="1"/>
              <a:t>being</a:t>
            </a:r>
            <a:r>
              <a:rPr lang="it-IT" sz="1600"/>
              <a:t> </a:t>
            </a:r>
            <a:r>
              <a:rPr lang="it-IT" sz="1600" err="1"/>
              <a:t>modeled</a:t>
            </a:r>
            <a:r>
              <a:rPr lang="it-IT" sz="1600"/>
              <a:t>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70FB4E-57B5-E441-BDCB-AA8301406435}"/>
              </a:ext>
            </a:extLst>
          </p:cNvPr>
          <p:cNvSpPr/>
          <p:nvPr/>
        </p:nvSpPr>
        <p:spPr>
          <a:xfrm>
            <a:off x="368353" y="6213783"/>
            <a:ext cx="41359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err="1"/>
              <a:t>Models</a:t>
            </a:r>
            <a:r>
              <a:rPr lang="it-IT" sz="1600"/>
              <a:t> are </a:t>
            </a:r>
            <a:r>
              <a:rPr lang="it-IT" sz="1600" err="1"/>
              <a:t>prerequisite</a:t>
            </a:r>
            <a:r>
              <a:rPr lang="it-IT" sz="1600"/>
              <a:t> to </a:t>
            </a:r>
            <a:r>
              <a:rPr lang="it-IT" sz="1600" err="1"/>
              <a:t>conduct</a:t>
            </a:r>
            <a:r>
              <a:rPr lang="it-IT" sz="1600"/>
              <a:t> the </a:t>
            </a:r>
            <a:r>
              <a:rPr lang="it-IT" sz="1600" err="1"/>
              <a:t>next</a:t>
            </a:r>
            <a:r>
              <a:rPr lang="it-IT" sz="1600"/>
              <a:t> BP life-</a:t>
            </a:r>
            <a:r>
              <a:rPr lang="it-IT" sz="1600" err="1"/>
              <a:t>cycle</a:t>
            </a:r>
            <a:r>
              <a:rPr lang="it-IT" sz="1600"/>
              <a:t> </a:t>
            </a:r>
            <a:r>
              <a:rPr lang="it-IT" sz="1600" err="1"/>
              <a:t>phases</a:t>
            </a:r>
            <a:r>
              <a:rPr lang="it-IT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813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3" grpId="0"/>
      <p:bldP spid="5" grpId="0"/>
      <p:bldP spid="6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GB"/>
              <a:t>References from Questions List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E3FDFD-49E8-234D-A914-0FC3F12E2189}"/>
              </a:ext>
            </a:extLst>
          </p:cNvPr>
          <p:cNvSpPr txBox="1"/>
          <p:nvPr/>
        </p:nvSpPr>
        <p:spPr>
          <a:xfrm>
            <a:off x="415600" y="1496291"/>
            <a:ext cx="11360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Turner, C. </a:t>
            </a:r>
            <a:r>
              <a:rPr lang="it-IT" sz="1200" err="1"/>
              <a:t>J</a:t>
            </a:r>
            <a:r>
              <a:rPr lang="it-IT" sz="1200"/>
              <a:t>., </a:t>
            </a:r>
            <a:r>
              <a:rPr lang="it-IT" sz="1200" err="1"/>
              <a:t>Tiwari</a:t>
            </a:r>
            <a:r>
              <a:rPr lang="it-IT" sz="1200"/>
              <a:t>, A., </a:t>
            </a:r>
            <a:r>
              <a:rPr lang="it-IT" sz="1200" err="1"/>
              <a:t>Olaiya</a:t>
            </a:r>
            <a:r>
              <a:rPr lang="it-IT" sz="1200"/>
              <a:t>, </a:t>
            </a:r>
            <a:r>
              <a:rPr lang="it-IT" sz="1200" err="1"/>
              <a:t>R</a:t>
            </a:r>
            <a:r>
              <a:rPr lang="it-IT" sz="1200"/>
              <a:t>., &amp; </a:t>
            </a:r>
            <a:r>
              <a:rPr lang="it-IT" sz="1200" err="1"/>
              <a:t>Xu</a:t>
            </a:r>
            <a:r>
              <a:rPr lang="it-IT" sz="1200"/>
              <a:t>, Y. (2012). </a:t>
            </a:r>
            <a:r>
              <a:rPr lang="it-IT" sz="1200" err="1"/>
              <a:t>Process</a:t>
            </a:r>
            <a:r>
              <a:rPr lang="it-IT" sz="1200"/>
              <a:t> </a:t>
            </a:r>
            <a:r>
              <a:rPr lang="it-IT" sz="1200" err="1"/>
              <a:t>mining</a:t>
            </a:r>
            <a:r>
              <a:rPr lang="it-IT" sz="1200"/>
              <a:t>: from </a:t>
            </a:r>
            <a:r>
              <a:rPr lang="it-IT" sz="1200" err="1"/>
              <a:t>theory</a:t>
            </a:r>
            <a:r>
              <a:rPr lang="it-IT" sz="1200"/>
              <a:t> to </a:t>
            </a:r>
            <a:r>
              <a:rPr lang="it-IT" sz="1200" err="1"/>
              <a:t>practice</a:t>
            </a:r>
            <a:r>
              <a:rPr lang="it-IT" sz="1200"/>
              <a:t>. </a:t>
            </a:r>
            <a:r>
              <a:rPr lang="it-IT" sz="1200" i="1"/>
              <a:t>Business </a:t>
            </a:r>
            <a:r>
              <a:rPr lang="it-IT" sz="1200" i="1" err="1"/>
              <a:t>Process</a:t>
            </a:r>
            <a:r>
              <a:rPr lang="it-IT" sz="1200" i="1"/>
              <a:t> Management Journal</a:t>
            </a:r>
            <a:r>
              <a:rPr lang="it-IT" sz="1200"/>
              <a:t>.</a:t>
            </a:r>
          </a:p>
          <a:p>
            <a:br>
              <a:rPr lang="it-IT" sz="1200"/>
            </a:br>
            <a:r>
              <a:rPr lang="it-IT" sz="1200" err="1"/>
              <a:t>Batyuk</a:t>
            </a:r>
            <a:r>
              <a:rPr lang="it-IT" sz="1200"/>
              <a:t>, A. Y., &amp; </a:t>
            </a:r>
            <a:r>
              <a:rPr lang="it-IT" sz="1200" err="1"/>
              <a:t>Voityshyn</a:t>
            </a:r>
            <a:r>
              <a:rPr lang="it-IT" sz="1200"/>
              <a:t>, V. V. (2018). </a:t>
            </a:r>
            <a:r>
              <a:rPr lang="it-IT" sz="1200" err="1"/>
              <a:t>Process</a:t>
            </a:r>
            <a:r>
              <a:rPr lang="it-IT" sz="1200"/>
              <a:t> </a:t>
            </a:r>
            <a:r>
              <a:rPr lang="it-IT" sz="1200" err="1"/>
              <a:t>Mining</a:t>
            </a:r>
            <a:r>
              <a:rPr lang="it-IT" sz="1200"/>
              <a:t>: </a:t>
            </a:r>
            <a:r>
              <a:rPr lang="it-IT" sz="1200" err="1"/>
              <a:t>Applied</a:t>
            </a:r>
            <a:r>
              <a:rPr lang="it-IT" sz="1200"/>
              <a:t> Discipline and Software </a:t>
            </a:r>
            <a:r>
              <a:rPr lang="it-IT" sz="1200" err="1"/>
              <a:t>Implementations</a:t>
            </a:r>
            <a:r>
              <a:rPr lang="it-IT" sz="1200"/>
              <a:t>.</a:t>
            </a:r>
          </a:p>
          <a:p>
            <a:br>
              <a:rPr lang="it-IT" sz="1200"/>
            </a:br>
            <a:r>
              <a:rPr lang="it-IT" sz="1200"/>
              <a:t>Jansen-</a:t>
            </a:r>
            <a:r>
              <a:rPr lang="it-IT" sz="1200" err="1"/>
              <a:t>Vullers</a:t>
            </a:r>
            <a:r>
              <a:rPr lang="it-IT" sz="1200"/>
              <a:t>, M., &amp; </a:t>
            </a:r>
            <a:r>
              <a:rPr lang="it-IT" sz="1200" err="1"/>
              <a:t>Netjes</a:t>
            </a:r>
            <a:r>
              <a:rPr lang="it-IT" sz="1200"/>
              <a:t>, M. (2006, </a:t>
            </a:r>
            <a:r>
              <a:rPr lang="it-IT" sz="1200" err="1"/>
              <a:t>October</a:t>
            </a:r>
            <a:r>
              <a:rPr lang="it-IT" sz="1200"/>
              <a:t>). Business </a:t>
            </a:r>
            <a:r>
              <a:rPr lang="it-IT" sz="1200" err="1"/>
              <a:t>process</a:t>
            </a:r>
            <a:r>
              <a:rPr lang="it-IT" sz="1200"/>
              <a:t> </a:t>
            </a:r>
            <a:r>
              <a:rPr lang="it-IT" sz="1200" err="1"/>
              <a:t>simulation</a:t>
            </a:r>
            <a:r>
              <a:rPr lang="it-IT" sz="1200"/>
              <a:t>–a </a:t>
            </a:r>
            <a:r>
              <a:rPr lang="it-IT" sz="1200" err="1"/>
              <a:t>tool</a:t>
            </a:r>
            <a:r>
              <a:rPr lang="it-IT" sz="1200"/>
              <a:t> </a:t>
            </a:r>
            <a:r>
              <a:rPr lang="it-IT" sz="1200" err="1"/>
              <a:t>survey</a:t>
            </a:r>
            <a:r>
              <a:rPr lang="it-IT" sz="1200"/>
              <a:t>. In </a:t>
            </a:r>
            <a:r>
              <a:rPr lang="it-IT" sz="1200" i="1"/>
              <a:t>Workshop and Tutorial on </a:t>
            </a:r>
            <a:r>
              <a:rPr lang="it-IT" sz="1200" i="1" err="1"/>
              <a:t>Practical</a:t>
            </a:r>
            <a:r>
              <a:rPr lang="it-IT" sz="1200" i="1"/>
              <a:t> Use of Coloured Petri </a:t>
            </a:r>
            <a:r>
              <a:rPr lang="it-IT" sz="1200" i="1" err="1"/>
              <a:t>Nets</a:t>
            </a:r>
            <a:r>
              <a:rPr lang="it-IT" sz="1200" i="1"/>
              <a:t> and the CPN Tools, </a:t>
            </a:r>
            <a:r>
              <a:rPr lang="it-IT" sz="1200" i="1" err="1"/>
              <a:t>Aarhus</a:t>
            </a:r>
            <a:r>
              <a:rPr lang="it-IT" sz="1200" i="1"/>
              <a:t>, </a:t>
            </a:r>
            <a:r>
              <a:rPr lang="it-IT" sz="1200" i="1" err="1"/>
              <a:t>Denmark</a:t>
            </a:r>
            <a:r>
              <a:rPr lang="it-IT" sz="1200"/>
              <a:t> (Vol. 38).</a:t>
            </a:r>
          </a:p>
          <a:p>
            <a:br>
              <a:rPr lang="it-IT" sz="1200"/>
            </a:br>
            <a:r>
              <a:rPr lang="it-IT" sz="1200" err="1"/>
              <a:t>Burattin</a:t>
            </a:r>
            <a:r>
              <a:rPr lang="it-IT" sz="1200"/>
              <a:t>, A. (2016, </a:t>
            </a:r>
            <a:r>
              <a:rPr lang="it-IT" sz="1200" err="1"/>
              <a:t>September</a:t>
            </a:r>
            <a:r>
              <a:rPr lang="it-IT" sz="1200"/>
              <a:t>). PLG2: </a:t>
            </a:r>
            <a:r>
              <a:rPr lang="it-IT" sz="1200" err="1"/>
              <a:t>Multiperspective</a:t>
            </a:r>
            <a:r>
              <a:rPr lang="it-IT" sz="1200"/>
              <a:t> </a:t>
            </a:r>
            <a:r>
              <a:rPr lang="it-IT" sz="1200" err="1"/>
              <a:t>Process</a:t>
            </a:r>
            <a:r>
              <a:rPr lang="it-IT" sz="1200"/>
              <a:t> </a:t>
            </a:r>
            <a:r>
              <a:rPr lang="it-IT" sz="1200" err="1"/>
              <a:t>Randomization</a:t>
            </a:r>
            <a:r>
              <a:rPr lang="it-IT" sz="1200"/>
              <a:t> with Online and Offline </a:t>
            </a:r>
            <a:r>
              <a:rPr lang="it-IT" sz="1200" err="1"/>
              <a:t>Simulations</a:t>
            </a:r>
            <a:r>
              <a:rPr lang="it-IT" sz="1200"/>
              <a:t>. In </a:t>
            </a:r>
            <a:r>
              <a:rPr lang="it-IT" sz="1200" i="1"/>
              <a:t>BPM (</a:t>
            </a:r>
            <a:r>
              <a:rPr lang="it-IT" sz="1200" i="1" err="1"/>
              <a:t>Demos</a:t>
            </a:r>
            <a:r>
              <a:rPr lang="it-IT" sz="1200" i="1"/>
              <a:t>)</a:t>
            </a:r>
            <a:r>
              <a:rPr lang="it-IT" sz="1200"/>
              <a:t> (pp. 1-6).</a:t>
            </a:r>
          </a:p>
          <a:p>
            <a:br>
              <a:rPr lang="it-IT" sz="1200"/>
            </a:br>
            <a:r>
              <a:rPr lang="it-IT" sz="1200"/>
              <a:t>Abel, M. (2011). </a:t>
            </a:r>
            <a:r>
              <a:rPr lang="it-IT" sz="1200" err="1"/>
              <a:t>Lightning</a:t>
            </a:r>
            <a:r>
              <a:rPr lang="it-IT" sz="1200"/>
              <a:t> fast business </a:t>
            </a:r>
            <a:r>
              <a:rPr lang="it-IT" sz="1200" err="1"/>
              <a:t>process</a:t>
            </a:r>
            <a:r>
              <a:rPr lang="it-IT" sz="1200"/>
              <a:t> simulator. </a:t>
            </a:r>
            <a:r>
              <a:rPr lang="it-IT" sz="1200" i="1" err="1"/>
              <a:t>Master's</a:t>
            </a:r>
            <a:r>
              <a:rPr lang="it-IT" sz="1200" i="1"/>
              <a:t> </a:t>
            </a:r>
            <a:r>
              <a:rPr lang="it-IT" sz="1200" i="1" err="1"/>
              <a:t>thesis</a:t>
            </a:r>
            <a:r>
              <a:rPr lang="it-IT" sz="1200" i="1"/>
              <a:t>. </a:t>
            </a:r>
            <a:r>
              <a:rPr lang="it-IT" sz="1200" i="1" err="1"/>
              <a:t>Institute</a:t>
            </a:r>
            <a:r>
              <a:rPr lang="it-IT" sz="1200" i="1"/>
              <a:t> of Computer Science, </a:t>
            </a:r>
            <a:r>
              <a:rPr lang="it-IT" sz="1200" i="1" err="1"/>
              <a:t>University</a:t>
            </a:r>
            <a:r>
              <a:rPr lang="it-IT" sz="1200" i="1"/>
              <a:t> of Tartu</a:t>
            </a:r>
            <a:r>
              <a:rPr lang="it-IT" sz="1200"/>
              <a:t>.</a:t>
            </a:r>
          </a:p>
          <a:p>
            <a:endParaRPr lang="it-IT" sz="1200"/>
          </a:p>
          <a:p>
            <a:r>
              <a:rPr lang="it-IT" sz="1200"/>
              <a:t>BPI 2020 </a:t>
            </a:r>
            <a:r>
              <a:rPr lang="it-IT" sz="1200" err="1"/>
              <a:t>challenge</a:t>
            </a:r>
            <a:r>
              <a:rPr lang="it-IT" sz="1200"/>
              <a:t> </a:t>
            </a:r>
            <a:r>
              <a:rPr lang="it-IT" sz="1200" err="1"/>
              <a:t>winner</a:t>
            </a:r>
            <a:r>
              <a:rPr lang="it-IT" sz="1200"/>
              <a:t>: </a:t>
            </a:r>
            <a:r>
              <a:rPr lang="it-IT" sz="1200" err="1"/>
              <a:t>Pufahl</a:t>
            </a:r>
            <a:r>
              <a:rPr lang="it-IT" sz="1200"/>
              <a:t>, L., </a:t>
            </a:r>
            <a:r>
              <a:rPr lang="it-IT" sz="1200" err="1"/>
              <a:t>Hobeck</a:t>
            </a:r>
            <a:r>
              <a:rPr lang="it-IT" sz="1200"/>
              <a:t>, </a:t>
            </a:r>
            <a:r>
              <a:rPr lang="it-IT" sz="1200" err="1"/>
              <a:t>R</a:t>
            </a:r>
            <a:r>
              <a:rPr lang="it-IT" sz="1200"/>
              <a:t>., </a:t>
            </a:r>
            <a:r>
              <a:rPr lang="it-IT" sz="1200" err="1"/>
              <a:t>Binetruy</a:t>
            </a:r>
            <a:r>
              <a:rPr lang="it-IT" sz="1200"/>
              <a:t>, P., </a:t>
            </a:r>
            <a:r>
              <a:rPr lang="it-IT" sz="1200" err="1"/>
              <a:t>Chada</a:t>
            </a:r>
            <a:r>
              <a:rPr lang="it-IT" sz="1200"/>
              <a:t>, </a:t>
            </a:r>
            <a:r>
              <a:rPr lang="it-IT" sz="1200" err="1"/>
              <a:t>W</a:t>
            </a:r>
            <a:r>
              <a:rPr lang="it-IT" sz="1200"/>
              <a:t>., </a:t>
            </a:r>
            <a:r>
              <a:rPr lang="it-IT" sz="1200" err="1"/>
              <a:t>Digtiar</a:t>
            </a:r>
            <a:r>
              <a:rPr lang="it-IT" sz="1200"/>
              <a:t>, M., </a:t>
            </a:r>
            <a:r>
              <a:rPr lang="it-IT" sz="1200" err="1"/>
              <a:t>Gülle</a:t>
            </a:r>
            <a:r>
              <a:rPr lang="it-IT" sz="1200"/>
              <a:t>, K. </a:t>
            </a:r>
            <a:r>
              <a:rPr lang="it-IT" sz="1200" err="1"/>
              <a:t>J</a:t>
            </a:r>
            <a:r>
              <a:rPr lang="it-IT" sz="1200"/>
              <a:t>., ... &amp; Weber, I. Performance, </a:t>
            </a:r>
            <a:r>
              <a:rPr lang="it-IT" sz="1200" err="1"/>
              <a:t>Variant</a:t>
            </a:r>
            <a:r>
              <a:rPr lang="it-IT" sz="1200"/>
              <a:t>, and </a:t>
            </a:r>
            <a:r>
              <a:rPr lang="it-IT" sz="1200" err="1"/>
              <a:t>Conformance</a:t>
            </a:r>
            <a:r>
              <a:rPr lang="it-IT" sz="1200"/>
              <a:t> Analysis of an </a:t>
            </a:r>
            <a:r>
              <a:rPr lang="it-IT" sz="1200" err="1"/>
              <a:t>Academic</a:t>
            </a:r>
            <a:r>
              <a:rPr lang="it-IT" sz="1200"/>
              <a:t> Travel </a:t>
            </a:r>
            <a:r>
              <a:rPr lang="it-IT" sz="1200" err="1"/>
              <a:t>Reimbursement</a:t>
            </a:r>
            <a:r>
              <a:rPr lang="it-IT" sz="1200"/>
              <a:t> </a:t>
            </a:r>
            <a:r>
              <a:rPr lang="it-IT" sz="1200" err="1"/>
              <a:t>Process</a:t>
            </a:r>
            <a:r>
              <a:rPr lang="it-IT" sz="1200"/>
              <a:t>.</a:t>
            </a:r>
          </a:p>
          <a:p>
            <a:endParaRPr lang="it-IT" sz="1200"/>
          </a:p>
          <a:p>
            <a:r>
              <a:rPr lang="it-IT" sz="1200"/>
              <a:t>Cervantes, A. A., van </a:t>
            </a:r>
            <a:r>
              <a:rPr lang="it-IT" sz="1200" err="1"/>
              <a:t>Beest</a:t>
            </a:r>
            <a:r>
              <a:rPr lang="it-IT" sz="1200"/>
              <a:t>, N. </a:t>
            </a:r>
            <a:r>
              <a:rPr lang="it-IT" sz="1200" err="1"/>
              <a:t>R</a:t>
            </a:r>
            <a:r>
              <a:rPr lang="it-IT" sz="1200"/>
              <a:t>., La Rosa, M., Dumas, M., &amp; García-</a:t>
            </a:r>
            <a:r>
              <a:rPr lang="it-IT" sz="1200" err="1"/>
              <a:t>Bañuelos</a:t>
            </a:r>
            <a:r>
              <a:rPr lang="it-IT" sz="1200"/>
              <a:t>, L. (2017, </a:t>
            </a:r>
            <a:r>
              <a:rPr lang="it-IT" sz="1200" err="1"/>
              <a:t>October</a:t>
            </a:r>
            <a:r>
              <a:rPr lang="it-IT" sz="1200"/>
              <a:t>). Interactive and </a:t>
            </a:r>
            <a:r>
              <a:rPr lang="it-IT" sz="1200" err="1"/>
              <a:t>incremental</a:t>
            </a:r>
            <a:r>
              <a:rPr lang="it-IT" sz="1200"/>
              <a:t> business </a:t>
            </a:r>
            <a:r>
              <a:rPr lang="it-IT" sz="1200" err="1"/>
              <a:t>process</a:t>
            </a:r>
            <a:r>
              <a:rPr lang="it-IT" sz="1200"/>
              <a:t> model </a:t>
            </a:r>
            <a:r>
              <a:rPr lang="it-IT" sz="1200" err="1"/>
              <a:t>repair</a:t>
            </a:r>
            <a:r>
              <a:rPr lang="it-IT" sz="1200"/>
              <a:t>. In </a:t>
            </a:r>
            <a:r>
              <a:rPr lang="it-IT" sz="1200" i="1"/>
              <a:t>OTM </a:t>
            </a:r>
            <a:r>
              <a:rPr lang="it-IT" sz="1200" i="1" err="1"/>
              <a:t>Confederated</a:t>
            </a:r>
            <a:r>
              <a:rPr lang="it-IT" sz="1200" i="1"/>
              <a:t> International </a:t>
            </a:r>
            <a:r>
              <a:rPr lang="it-IT" sz="1200" i="1" err="1"/>
              <a:t>Conferences</a:t>
            </a:r>
            <a:r>
              <a:rPr lang="it-IT" sz="1200" i="1"/>
              <a:t>" On the </a:t>
            </a:r>
            <a:r>
              <a:rPr lang="it-IT" sz="1200" i="1" err="1"/>
              <a:t>Move</a:t>
            </a:r>
            <a:r>
              <a:rPr lang="it-IT" sz="1200" i="1"/>
              <a:t> to </a:t>
            </a:r>
            <a:r>
              <a:rPr lang="it-IT" sz="1200" i="1" err="1"/>
              <a:t>Meaningful</a:t>
            </a:r>
            <a:r>
              <a:rPr lang="it-IT" sz="1200" i="1"/>
              <a:t> Internet Systems"</a:t>
            </a:r>
            <a:r>
              <a:rPr lang="it-IT" sz="1200"/>
              <a:t> (pp. 53-74). </a:t>
            </a:r>
            <a:r>
              <a:rPr lang="it-IT" sz="1200" err="1"/>
              <a:t>Springer</a:t>
            </a:r>
            <a:r>
              <a:rPr lang="it-IT" sz="1200"/>
              <a:t>, Cham.</a:t>
            </a:r>
          </a:p>
          <a:p>
            <a:br>
              <a:rPr lang="it-IT" sz="1200"/>
            </a:br>
            <a:r>
              <a:rPr lang="it-IT" sz="1200" err="1"/>
              <a:t>Fahland</a:t>
            </a:r>
            <a:r>
              <a:rPr lang="it-IT" sz="1200"/>
              <a:t>, D., &amp; van </a:t>
            </a:r>
            <a:r>
              <a:rPr lang="it-IT" sz="1200" err="1"/>
              <a:t>der</a:t>
            </a:r>
            <a:r>
              <a:rPr lang="it-IT" sz="1200"/>
              <a:t> </a:t>
            </a:r>
            <a:r>
              <a:rPr lang="it-IT" sz="1200" err="1"/>
              <a:t>Aalst</a:t>
            </a:r>
            <a:r>
              <a:rPr lang="it-IT" sz="1200"/>
              <a:t>, </a:t>
            </a:r>
            <a:r>
              <a:rPr lang="it-IT" sz="1200" err="1"/>
              <a:t>W</a:t>
            </a:r>
            <a:r>
              <a:rPr lang="it-IT" sz="1200"/>
              <a:t>. M. (2015). Model </a:t>
            </a:r>
            <a:r>
              <a:rPr lang="it-IT" sz="1200" err="1"/>
              <a:t>repair</a:t>
            </a:r>
            <a:r>
              <a:rPr lang="it-IT" sz="1200"/>
              <a:t>—</a:t>
            </a:r>
            <a:r>
              <a:rPr lang="it-IT" sz="1200" err="1"/>
              <a:t>aligning</a:t>
            </a:r>
            <a:r>
              <a:rPr lang="it-IT" sz="1200"/>
              <a:t> </a:t>
            </a:r>
            <a:r>
              <a:rPr lang="it-IT" sz="1200" err="1"/>
              <a:t>process</a:t>
            </a:r>
            <a:r>
              <a:rPr lang="it-IT" sz="1200"/>
              <a:t> </a:t>
            </a:r>
            <a:r>
              <a:rPr lang="it-IT" sz="1200" err="1"/>
              <a:t>models</a:t>
            </a:r>
            <a:r>
              <a:rPr lang="it-IT" sz="1200"/>
              <a:t> to reality. </a:t>
            </a:r>
            <a:r>
              <a:rPr lang="it-IT" sz="1200" i="1"/>
              <a:t>Information Systems</a:t>
            </a:r>
            <a:r>
              <a:rPr lang="it-IT" sz="1200"/>
              <a:t>, </a:t>
            </a:r>
            <a:r>
              <a:rPr lang="it-IT" sz="1200" i="1"/>
              <a:t>47</a:t>
            </a:r>
            <a:r>
              <a:rPr lang="it-IT" sz="1200"/>
              <a:t>, 220-243.</a:t>
            </a:r>
          </a:p>
          <a:p>
            <a:endParaRPr lang="it-IT" sz="1200"/>
          </a:p>
          <a:p>
            <a:r>
              <a:rPr lang="it-IT" sz="1200" err="1"/>
              <a:t>Suriadi</a:t>
            </a:r>
            <a:r>
              <a:rPr lang="it-IT" sz="1200"/>
              <a:t>, S., </a:t>
            </a:r>
            <a:r>
              <a:rPr lang="it-IT" sz="1200" err="1"/>
              <a:t>Andrews</a:t>
            </a:r>
            <a:r>
              <a:rPr lang="it-IT" sz="1200"/>
              <a:t>, </a:t>
            </a:r>
            <a:r>
              <a:rPr lang="it-IT" sz="1200" err="1"/>
              <a:t>R</a:t>
            </a:r>
            <a:r>
              <a:rPr lang="it-IT" sz="1200"/>
              <a:t>., ter </a:t>
            </a:r>
            <a:r>
              <a:rPr lang="it-IT" sz="1200" err="1"/>
              <a:t>Hofstede</a:t>
            </a:r>
            <a:r>
              <a:rPr lang="it-IT" sz="1200"/>
              <a:t>, A. H., &amp; </a:t>
            </a:r>
            <a:r>
              <a:rPr lang="it-IT" sz="1200" err="1"/>
              <a:t>Wynn</a:t>
            </a:r>
            <a:r>
              <a:rPr lang="it-IT" sz="1200"/>
              <a:t>, M. T. (2017). </a:t>
            </a:r>
            <a:r>
              <a:rPr lang="it-IT" sz="1200" err="1"/>
              <a:t>Event</a:t>
            </a:r>
            <a:r>
              <a:rPr lang="it-IT" sz="1200"/>
              <a:t> log </a:t>
            </a:r>
            <a:r>
              <a:rPr lang="it-IT" sz="1200" err="1"/>
              <a:t>imperfection</a:t>
            </a:r>
            <a:r>
              <a:rPr lang="it-IT" sz="1200"/>
              <a:t> </a:t>
            </a:r>
            <a:r>
              <a:rPr lang="it-IT" sz="1200" err="1"/>
              <a:t>patterns</a:t>
            </a:r>
            <a:r>
              <a:rPr lang="it-IT" sz="1200"/>
              <a:t> for </a:t>
            </a:r>
            <a:r>
              <a:rPr lang="it-IT" sz="1200" err="1"/>
              <a:t>process</a:t>
            </a:r>
            <a:r>
              <a:rPr lang="it-IT" sz="1200"/>
              <a:t> </a:t>
            </a:r>
            <a:r>
              <a:rPr lang="it-IT" sz="1200" err="1"/>
              <a:t>mining</a:t>
            </a:r>
            <a:r>
              <a:rPr lang="it-IT" sz="1200"/>
              <a:t>: </a:t>
            </a:r>
            <a:r>
              <a:rPr lang="it-IT" sz="1200" err="1"/>
              <a:t>Towards</a:t>
            </a:r>
            <a:r>
              <a:rPr lang="it-IT" sz="1200"/>
              <a:t> a </a:t>
            </a:r>
            <a:r>
              <a:rPr lang="it-IT" sz="1200" err="1"/>
              <a:t>systematic</a:t>
            </a:r>
            <a:r>
              <a:rPr lang="it-IT" sz="1200"/>
              <a:t> </a:t>
            </a:r>
            <a:r>
              <a:rPr lang="it-IT" sz="1200" err="1"/>
              <a:t>approach</a:t>
            </a:r>
            <a:r>
              <a:rPr lang="it-IT" sz="1200"/>
              <a:t> to </a:t>
            </a:r>
            <a:r>
              <a:rPr lang="it-IT" sz="1200" err="1"/>
              <a:t>cleaning</a:t>
            </a:r>
            <a:r>
              <a:rPr lang="it-IT" sz="1200"/>
              <a:t> </a:t>
            </a:r>
            <a:r>
              <a:rPr lang="it-IT" sz="1200" err="1"/>
              <a:t>event</a:t>
            </a:r>
            <a:r>
              <a:rPr lang="it-IT" sz="1200"/>
              <a:t> </a:t>
            </a:r>
            <a:r>
              <a:rPr lang="it-IT" sz="1200" err="1"/>
              <a:t>logs</a:t>
            </a:r>
            <a:r>
              <a:rPr lang="it-IT" sz="1200"/>
              <a:t>. </a:t>
            </a:r>
            <a:r>
              <a:rPr lang="it-IT" sz="1200" i="1"/>
              <a:t>Information Systems</a:t>
            </a:r>
            <a:r>
              <a:rPr lang="it-IT" sz="1200"/>
              <a:t>, </a:t>
            </a:r>
            <a:r>
              <a:rPr lang="it-IT" sz="1200" i="1"/>
              <a:t>64</a:t>
            </a:r>
            <a:r>
              <a:rPr lang="it-IT" sz="1200"/>
              <a:t>, 132-150.</a:t>
            </a:r>
          </a:p>
          <a:p>
            <a:br>
              <a:rPr lang="it-IT" sz="1200"/>
            </a:br>
            <a:r>
              <a:rPr lang="it-IT" sz="1200" err="1"/>
              <a:t>Jagadeesh</a:t>
            </a:r>
            <a:r>
              <a:rPr lang="it-IT" sz="1200"/>
              <a:t> </a:t>
            </a:r>
            <a:r>
              <a:rPr lang="it-IT" sz="1200" err="1"/>
              <a:t>Chandra</a:t>
            </a:r>
            <a:r>
              <a:rPr lang="it-IT" sz="1200"/>
              <a:t> Bose, </a:t>
            </a:r>
            <a:r>
              <a:rPr lang="it-IT" sz="1200" err="1"/>
              <a:t>R</a:t>
            </a:r>
            <a:r>
              <a:rPr lang="it-IT" sz="1200"/>
              <a:t>. P., Mans, </a:t>
            </a:r>
            <a:r>
              <a:rPr lang="it-IT" sz="1200" err="1"/>
              <a:t>R</a:t>
            </a:r>
            <a:r>
              <a:rPr lang="it-IT" sz="1200"/>
              <a:t>. S., &amp; van </a:t>
            </a:r>
            <a:r>
              <a:rPr lang="it-IT" sz="1200" err="1"/>
              <a:t>der</a:t>
            </a:r>
            <a:r>
              <a:rPr lang="it-IT" sz="1200"/>
              <a:t> </a:t>
            </a:r>
            <a:r>
              <a:rPr lang="it-IT" sz="1200" err="1"/>
              <a:t>Aalst</a:t>
            </a:r>
            <a:r>
              <a:rPr lang="it-IT" sz="1200"/>
              <a:t>, </a:t>
            </a:r>
            <a:r>
              <a:rPr lang="it-IT" sz="1200" err="1"/>
              <a:t>W</a:t>
            </a:r>
            <a:r>
              <a:rPr lang="it-IT" sz="1200"/>
              <a:t>. M. (2013). Wanna </a:t>
            </a:r>
            <a:r>
              <a:rPr lang="it-IT" sz="1200" err="1"/>
              <a:t>improve</a:t>
            </a:r>
            <a:r>
              <a:rPr lang="it-IT" sz="1200"/>
              <a:t> </a:t>
            </a:r>
            <a:r>
              <a:rPr lang="it-IT" sz="1200" err="1"/>
              <a:t>process</a:t>
            </a:r>
            <a:r>
              <a:rPr lang="it-IT" sz="1200"/>
              <a:t> </a:t>
            </a:r>
            <a:r>
              <a:rPr lang="it-IT" sz="1200" err="1"/>
              <a:t>mining</a:t>
            </a:r>
            <a:r>
              <a:rPr lang="it-IT" sz="1200"/>
              <a:t> </a:t>
            </a:r>
            <a:r>
              <a:rPr lang="it-IT" sz="1200" err="1"/>
              <a:t>results</a:t>
            </a:r>
            <a:r>
              <a:rPr lang="it-IT" sz="1200"/>
              <a:t>?: </a:t>
            </a:r>
            <a:r>
              <a:rPr lang="it-IT" sz="1200" err="1"/>
              <a:t>it’s</a:t>
            </a:r>
            <a:r>
              <a:rPr lang="it-IT" sz="1200"/>
              <a:t> high time </a:t>
            </a:r>
            <a:r>
              <a:rPr lang="it-IT" sz="1200" err="1"/>
              <a:t>we</a:t>
            </a:r>
            <a:r>
              <a:rPr lang="it-IT" sz="1200"/>
              <a:t> </a:t>
            </a:r>
            <a:r>
              <a:rPr lang="it-IT" sz="1200" err="1"/>
              <a:t>consider</a:t>
            </a:r>
            <a:r>
              <a:rPr lang="it-IT" sz="1200"/>
              <a:t> data </a:t>
            </a:r>
            <a:r>
              <a:rPr lang="it-IT" sz="1200" err="1"/>
              <a:t>quality</a:t>
            </a:r>
            <a:r>
              <a:rPr lang="it-IT" sz="1200"/>
              <a:t> </a:t>
            </a:r>
            <a:r>
              <a:rPr lang="it-IT" sz="1200" err="1"/>
              <a:t>issues</a:t>
            </a:r>
            <a:r>
              <a:rPr lang="it-IT" sz="1200"/>
              <a:t> </a:t>
            </a:r>
            <a:r>
              <a:rPr lang="it-IT" sz="1200" err="1"/>
              <a:t>seriously</a:t>
            </a:r>
            <a:r>
              <a:rPr lang="it-IT" sz="1200"/>
              <a:t>. </a:t>
            </a:r>
            <a:r>
              <a:rPr lang="it-IT" sz="1200" i="1"/>
              <a:t>BPM reports</a:t>
            </a:r>
            <a:r>
              <a:rPr lang="it-IT" sz="1200"/>
              <a:t>, </a:t>
            </a:r>
            <a:r>
              <a:rPr lang="it-IT" sz="1200" i="1"/>
              <a:t>1302</a:t>
            </a:r>
            <a:r>
              <a:rPr lang="it-IT" sz="1200"/>
              <a:t>.</a:t>
            </a:r>
          </a:p>
          <a:p>
            <a:br>
              <a:rPr lang="it-IT" sz="1200"/>
            </a:br>
            <a:r>
              <a:rPr lang="it-IT" sz="1200"/>
              <a:t>Pegoraro, M., &amp; van </a:t>
            </a:r>
            <a:r>
              <a:rPr lang="it-IT" sz="1200" err="1"/>
              <a:t>der</a:t>
            </a:r>
            <a:r>
              <a:rPr lang="it-IT" sz="1200"/>
              <a:t> </a:t>
            </a:r>
            <a:r>
              <a:rPr lang="it-IT" sz="1200" err="1"/>
              <a:t>Aalst</a:t>
            </a:r>
            <a:r>
              <a:rPr lang="it-IT" sz="1200"/>
              <a:t>, </a:t>
            </a:r>
            <a:r>
              <a:rPr lang="it-IT" sz="1200" err="1"/>
              <a:t>W</a:t>
            </a:r>
            <a:r>
              <a:rPr lang="it-IT" sz="1200"/>
              <a:t>. M. (2019, </a:t>
            </a:r>
            <a:r>
              <a:rPr lang="it-IT" sz="1200" err="1"/>
              <a:t>June</a:t>
            </a:r>
            <a:r>
              <a:rPr lang="it-IT" sz="1200"/>
              <a:t>). </a:t>
            </a:r>
            <a:r>
              <a:rPr lang="it-IT" sz="1200" err="1"/>
              <a:t>Mining</a:t>
            </a:r>
            <a:r>
              <a:rPr lang="it-IT" sz="1200"/>
              <a:t> </a:t>
            </a:r>
            <a:r>
              <a:rPr lang="it-IT" sz="1200" err="1"/>
              <a:t>uncertain</a:t>
            </a:r>
            <a:r>
              <a:rPr lang="it-IT" sz="1200"/>
              <a:t> </a:t>
            </a:r>
            <a:r>
              <a:rPr lang="it-IT" sz="1200" err="1"/>
              <a:t>event</a:t>
            </a:r>
            <a:r>
              <a:rPr lang="it-IT" sz="1200"/>
              <a:t> data in </a:t>
            </a:r>
            <a:r>
              <a:rPr lang="it-IT" sz="1200" err="1"/>
              <a:t>process</a:t>
            </a:r>
            <a:r>
              <a:rPr lang="it-IT" sz="1200"/>
              <a:t> </a:t>
            </a:r>
            <a:r>
              <a:rPr lang="it-IT" sz="1200" err="1"/>
              <a:t>mining</a:t>
            </a:r>
            <a:r>
              <a:rPr lang="it-IT" sz="1200"/>
              <a:t>. In </a:t>
            </a:r>
            <a:r>
              <a:rPr lang="it-IT" sz="1200" i="1"/>
              <a:t>2019 International Conference on </a:t>
            </a:r>
            <a:r>
              <a:rPr lang="it-IT" sz="1200" i="1" err="1"/>
              <a:t>Process</a:t>
            </a:r>
            <a:r>
              <a:rPr lang="it-IT" sz="1200" i="1"/>
              <a:t> </a:t>
            </a:r>
            <a:r>
              <a:rPr lang="it-IT" sz="1200" i="1" err="1"/>
              <a:t>Mining</a:t>
            </a:r>
            <a:r>
              <a:rPr lang="it-IT" sz="1200" i="1"/>
              <a:t> (ICPM)</a:t>
            </a:r>
            <a:r>
              <a:rPr lang="it-IT" sz="1200"/>
              <a:t> (pp. 89-96). IEEE.</a:t>
            </a:r>
          </a:p>
        </p:txBody>
      </p:sp>
    </p:spTree>
    <p:extLst>
      <p:ext uri="{BB962C8B-B14F-4D97-AF65-F5344CB8AC3E}">
        <p14:creationId xmlns:p14="http://schemas.microsoft.com/office/powerpoint/2010/main" val="7084687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1940768"/>
            <a:ext cx="11360800" cy="238863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GB" sz="8800"/>
              <a:t>Thank You!</a:t>
            </a:r>
            <a:endParaRPr sz="8800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r="12442"/>
          <a:stretch/>
        </p:blipFill>
        <p:spPr>
          <a:xfrm>
            <a:off x="10556959" y="12526"/>
            <a:ext cx="1605813" cy="18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4" y="45157"/>
            <a:ext cx="1326733" cy="163686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33864" y="4708191"/>
            <a:ext cx="1650078" cy="629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89"/>
              <a:t>Contacts:</a:t>
            </a:r>
            <a:endParaRPr sz="2489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7734" y="3"/>
            <a:ext cx="6942929" cy="97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7399C5-9E5E-B54E-948E-84F4AE5F6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46" y="5337425"/>
            <a:ext cx="378787" cy="378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A7537-073D-BC46-A64A-72C25555F116}"/>
              </a:ext>
            </a:extLst>
          </p:cNvPr>
          <p:cNvSpPr txBox="1"/>
          <p:nvPr/>
        </p:nvSpPr>
        <p:spPr>
          <a:xfrm>
            <a:off x="858903" y="5336991"/>
            <a:ext cx="289855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fabrizio.fornari@unicam.it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61F13-5DF0-B245-927B-BB56072D39C2}"/>
              </a:ext>
            </a:extLst>
          </p:cNvPr>
          <p:cNvSpPr txBox="1"/>
          <p:nvPr/>
        </p:nvSpPr>
        <p:spPr>
          <a:xfrm>
            <a:off x="858903" y="6378523"/>
            <a:ext cx="393088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www.linkedin.com</a:t>
            </a:r>
            <a:r>
              <a:rPr lang="it-IT"/>
              <a:t>/in/</a:t>
            </a:r>
            <a:r>
              <a:rPr lang="it-IT" err="1"/>
              <a:t>fabriziofornari</a:t>
            </a:r>
            <a:r>
              <a:rPr lang="it-IT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68B6C-4499-1845-A98F-78610FDAB4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246" y="6378523"/>
            <a:ext cx="348624" cy="3486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BEF1B5-B7F4-4448-8AD0-1B5537CCF16E}"/>
              </a:ext>
            </a:extLst>
          </p:cNvPr>
          <p:cNvSpPr/>
          <p:nvPr/>
        </p:nvSpPr>
        <p:spPr>
          <a:xfrm>
            <a:off x="858903" y="5857757"/>
            <a:ext cx="297709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fabrizio89.wordpress.com/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4631D8-5B99-0C42-BD06-BF6B39847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246" y="5852992"/>
            <a:ext cx="384421" cy="38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46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it-IT" err="1"/>
              <a:t>Process</a:t>
            </a:r>
            <a:r>
              <a:rPr lang="it-IT"/>
              <a:t> Analysis</a:t>
            </a:r>
            <a:endParaRPr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B3AAAF5-A221-3647-AFC3-8BE0FC75546B}"/>
              </a:ext>
            </a:extLst>
          </p:cNvPr>
          <p:cNvSpPr/>
          <p:nvPr/>
        </p:nvSpPr>
        <p:spPr>
          <a:xfrm>
            <a:off x="7600644" y="615354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identification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A6A7770-ED97-804A-8813-D844FD204F22}"/>
              </a:ext>
            </a:extLst>
          </p:cNvPr>
          <p:cNvSpPr/>
          <p:nvPr/>
        </p:nvSpPr>
        <p:spPr>
          <a:xfrm>
            <a:off x="7600644" y="2245695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discovery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49E48E9-7A1E-0F46-8E55-FC3DB33B0590}"/>
              </a:ext>
            </a:extLst>
          </p:cNvPr>
          <p:cNvSpPr/>
          <p:nvPr/>
        </p:nvSpPr>
        <p:spPr>
          <a:xfrm>
            <a:off x="9072091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redesign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7C1B934-5AF3-C04C-9D32-BA15E4BF0068}"/>
              </a:ext>
            </a:extLst>
          </p:cNvPr>
          <p:cNvSpPr/>
          <p:nvPr/>
        </p:nvSpPr>
        <p:spPr>
          <a:xfrm>
            <a:off x="6080148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implementation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0F3B774-0211-8949-A9B6-3DE2589BA2E2}"/>
              </a:ext>
            </a:extLst>
          </p:cNvPr>
          <p:cNvSpPr/>
          <p:nvPr/>
        </p:nvSpPr>
        <p:spPr>
          <a:xfrm>
            <a:off x="5141222" y="366217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monitoring</a:t>
            </a:r>
            <a:r>
              <a:rPr lang="it-IT" sz="1800">
                <a:solidFill>
                  <a:schemeClr val="tx1"/>
                </a:solidFill>
              </a:rPr>
              <a:t> and </a:t>
            </a:r>
            <a:r>
              <a:rPr lang="it-IT" sz="1800" err="1">
                <a:solidFill>
                  <a:schemeClr val="tx1"/>
                </a:solidFill>
              </a:rPr>
              <a:t>controlling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BEF60675-1A75-A24E-B19B-BC1D9584EDFE}"/>
              </a:ext>
            </a:extLst>
          </p:cNvPr>
          <p:cNvSpPr/>
          <p:nvPr/>
        </p:nvSpPr>
        <p:spPr>
          <a:xfrm>
            <a:off x="8385415" y="1519384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13B155C-2C9C-3F46-914A-BF71F408C998}"/>
              </a:ext>
            </a:extLst>
          </p:cNvPr>
          <p:cNvSpPr/>
          <p:nvPr/>
        </p:nvSpPr>
        <p:spPr>
          <a:xfrm rot="18300181">
            <a:off x="10151540" y="2630071"/>
            <a:ext cx="390585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9C36928A-47AC-8247-9137-653268242696}"/>
              </a:ext>
            </a:extLst>
          </p:cNvPr>
          <p:cNvSpPr/>
          <p:nvPr/>
        </p:nvSpPr>
        <p:spPr>
          <a:xfrm rot="5400000">
            <a:off x="8252905" y="568803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D4DE2C43-3963-AF40-B3FB-8E764D260406}"/>
              </a:ext>
            </a:extLst>
          </p:cNvPr>
          <p:cNvSpPr/>
          <p:nvPr/>
        </p:nvSpPr>
        <p:spPr>
          <a:xfrm rot="13804324">
            <a:off x="6480723" y="279608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56F52BF3-FFAA-2A49-B9A6-91A4499F2BE0}"/>
              </a:ext>
            </a:extLst>
          </p:cNvPr>
          <p:cNvSpPr/>
          <p:nvPr/>
        </p:nvSpPr>
        <p:spPr>
          <a:xfrm rot="8089593">
            <a:off x="6535020" y="4725907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9CA7A9-0837-3046-928C-EF128A7727A4}"/>
              </a:ext>
            </a:extLst>
          </p:cNvPr>
          <p:cNvSpPr txBox="1"/>
          <p:nvPr/>
        </p:nvSpPr>
        <p:spPr>
          <a:xfrm>
            <a:off x="425403" y="1708350"/>
            <a:ext cx="454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In </a:t>
            </a:r>
            <a:r>
              <a:rPr lang="it-IT" sz="1600" err="1"/>
              <a:t>this</a:t>
            </a:r>
            <a:r>
              <a:rPr lang="it-IT" sz="1600"/>
              <a:t> </a:t>
            </a:r>
            <a:r>
              <a:rPr lang="it-IT" sz="1600" err="1"/>
              <a:t>phase</a:t>
            </a:r>
            <a:r>
              <a:rPr lang="it-IT" sz="1600"/>
              <a:t>, </a:t>
            </a:r>
            <a:r>
              <a:rPr lang="it-IT" sz="1600" err="1"/>
              <a:t>issues</a:t>
            </a:r>
            <a:r>
              <a:rPr lang="it-IT" sz="1600"/>
              <a:t> </a:t>
            </a:r>
            <a:r>
              <a:rPr lang="it-IT" sz="1600" err="1"/>
              <a:t>associated</a:t>
            </a:r>
            <a:r>
              <a:rPr lang="it-IT" sz="1600"/>
              <a:t> with the </a:t>
            </a:r>
            <a:r>
              <a:rPr lang="it-IT" sz="1600" err="1"/>
              <a:t>as-is</a:t>
            </a:r>
            <a:r>
              <a:rPr lang="it-IT" sz="1600"/>
              <a:t> </a:t>
            </a:r>
            <a:r>
              <a:rPr lang="it-IT" sz="1600" err="1"/>
              <a:t>process</a:t>
            </a:r>
            <a:r>
              <a:rPr lang="it-IT" sz="1600"/>
              <a:t> are </a:t>
            </a:r>
            <a:r>
              <a:rPr lang="it-IT" sz="1600" err="1"/>
              <a:t>identified</a:t>
            </a:r>
            <a:r>
              <a:rPr lang="it-IT" sz="1600"/>
              <a:t> and </a:t>
            </a:r>
            <a:r>
              <a:rPr lang="it-IT" sz="1600" err="1"/>
              <a:t>documented</a:t>
            </a:r>
            <a:r>
              <a:rPr lang="it-IT" sz="1600"/>
              <a:t>.</a:t>
            </a:r>
          </a:p>
          <a:p>
            <a:endParaRPr lang="it-IT" sz="160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EFD5C8B-8EF3-774C-8B41-7F441ED8E442}"/>
              </a:ext>
            </a:extLst>
          </p:cNvPr>
          <p:cNvSpPr/>
          <p:nvPr/>
        </p:nvSpPr>
        <p:spPr>
          <a:xfrm>
            <a:off x="4965762" y="184595"/>
            <a:ext cx="7200275" cy="6535712"/>
          </a:xfrm>
          <a:prstGeom prst="roundRect">
            <a:avLst/>
          </a:prstGeom>
          <a:solidFill>
            <a:srgbClr val="F2F2F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4D0E627-0787-1946-BF89-3786E9F0CF47}"/>
              </a:ext>
            </a:extLst>
          </p:cNvPr>
          <p:cNvSpPr/>
          <p:nvPr/>
        </p:nvSpPr>
        <p:spPr>
          <a:xfrm>
            <a:off x="10172174" y="3662171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analysis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9018FCCE-CE57-EF40-AEA5-2694ED3A079F}"/>
              </a:ext>
            </a:extLst>
          </p:cNvPr>
          <p:cNvSpPr/>
          <p:nvPr/>
        </p:nvSpPr>
        <p:spPr>
          <a:xfrm rot="2698415">
            <a:off x="10187163" y="4744035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2E8FAE-FF3C-644C-8624-473858DA2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48" y="3401297"/>
            <a:ext cx="3955246" cy="333157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0DAE1CC-1D1F-B043-9E17-48F204D289A1}"/>
              </a:ext>
            </a:extLst>
          </p:cNvPr>
          <p:cNvSpPr txBox="1"/>
          <p:nvPr/>
        </p:nvSpPr>
        <p:spPr>
          <a:xfrm>
            <a:off x="10496842" y="5065761"/>
            <a:ext cx="1482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buClrTx/>
              <a:defRPr/>
            </a:pPr>
            <a:r>
              <a:rPr lang="en-US" sz="1600" kern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 on</a:t>
            </a:r>
          </a:p>
          <a:p>
            <a:pPr lvl="0" defTabSz="457200">
              <a:buClrTx/>
              <a:defRPr/>
            </a:pPr>
            <a:r>
              <a:rPr lang="en-US" sz="1600" kern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issues and</a:t>
            </a:r>
            <a:br>
              <a:rPr lang="en-US" sz="1600" kern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kern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 impact</a:t>
            </a:r>
          </a:p>
          <a:p>
            <a:pPr lvl="0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B058B5-2F56-F24B-A2F5-40B3DA6C3AD4}"/>
              </a:ext>
            </a:extLst>
          </p:cNvPr>
          <p:cNvSpPr/>
          <p:nvPr/>
        </p:nvSpPr>
        <p:spPr>
          <a:xfrm>
            <a:off x="429517" y="2862688"/>
            <a:ext cx="37411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/>
              <a:t>The output of </a:t>
            </a:r>
            <a:r>
              <a:rPr lang="it-IT" sz="1600" err="1"/>
              <a:t>this</a:t>
            </a:r>
            <a:r>
              <a:rPr lang="it-IT" sz="1600"/>
              <a:t> </a:t>
            </a:r>
            <a:r>
              <a:rPr lang="it-IT" sz="1600" err="1"/>
              <a:t>phase</a:t>
            </a:r>
            <a:r>
              <a:rPr lang="it-IT" sz="1600"/>
              <a:t> </a:t>
            </a:r>
            <a:r>
              <a:rPr lang="it-IT" sz="1600" err="1"/>
              <a:t>is</a:t>
            </a:r>
            <a:r>
              <a:rPr lang="it-IT" sz="1600"/>
              <a:t> a </a:t>
            </a:r>
            <a:r>
              <a:rPr lang="it-IT" sz="1600" err="1"/>
              <a:t>structured</a:t>
            </a:r>
            <a:r>
              <a:rPr lang="it-IT" sz="1600"/>
              <a:t> </a:t>
            </a:r>
            <a:r>
              <a:rPr lang="it-IT" sz="1600" err="1"/>
              <a:t>collection</a:t>
            </a:r>
            <a:r>
              <a:rPr lang="it-IT" sz="1600"/>
              <a:t> of </a:t>
            </a:r>
            <a:r>
              <a:rPr lang="it-IT" sz="1600" err="1"/>
              <a:t>issues</a:t>
            </a:r>
            <a:r>
              <a:rPr lang="it-IT" sz="1600"/>
              <a:t>. </a:t>
            </a:r>
          </a:p>
          <a:p>
            <a:endParaRPr lang="it-IT" sz="1600"/>
          </a:p>
          <a:p>
            <a:r>
              <a:rPr lang="it-IT" sz="1600"/>
              <a:t>Qualitative Analysis</a:t>
            </a:r>
          </a:p>
        </p:txBody>
      </p:sp>
    </p:spTree>
    <p:extLst>
      <p:ext uri="{BB962C8B-B14F-4D97-AF65-F5344CB8AC3E}">
        <p14:creationId xmlns:p14="http://schemas.microsoft.com/office/powerpoint/2010/main" val="21781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it-IT" err="1"/>
              <a:t>Process</a:t>
            </a:r>
            <a:r>
              <a:rPr lang="it-IT"/>
              <a:t> Analysis</a:t>
            </a:r>
            <a:endParaRPr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B3AAAF5-A221-3647-AFC3-8BE0FC75546B}"/>
              </a:ext>
            </a:extLst>
          </p:cNvPr>
          <p:cNvSpPr/>
          <p:nvPr/>
        </p:nvSpPr>
        <p:spPr>
          <a:xfrm>
            <a:off x="7600644" y="615354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identification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A6A7770-ED97-804A-8813-D844FD204F22}"/>
              </a:ext>
            </a:extLst>
          </p:cNvPr>
          <p:cNvSpPr/>
          <p:nvPr/>
        </p:nvSpPr>
        <p:spPr>
          <a:xfrm>
            <a:off x="7600644" y="2245695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  <a:r>
              <a:rPr lang="it-IT" sz="1800" err="1">
                <a:solidFill>
                  <a:schemeClr val="tx1"/>
                </a:solidFill>
              </a:rPr>
              <a:t>discovery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49E48E9-7A1E-0F46-8E55-FC3DB33B0590}"/>
              </a:ext>
            </a:extLst>
          </p:cNvPr>
          <p:cNvSpPr/>
          <p:nvPr/>
        </p:nvSpPr>
        <p:spPr>
          <a:xfrm>
            <a:off x="9072091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redesign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7C1B934-5AF3-C04C-9D32-BA15E4BF0068}"/>
              </a:ext>
            </a:extLst>
          </p:cNvPr>
          <p:cNvSpPr/>
          <p:nvPr/>
        </p:nvSpPr>
        <p:spPr>
          <a:xfrm>
            <a:off x="6080148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implementation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0F3B774-0211-8949-A9B6-3DE2589BA2E2}"/>
              </a:ext>
            </a:extLst>
          </p:cNvPr>
          <p:cNvSpPr/>
          <p:nvPr/>
        </p:nvSpPr>
        <p:spPr>
          <a:xfrm>
            <a:off x="5141222" y="366217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monitoring</a:t>
            </a:r>
            <a:r>
              <a:rPr lang="it-IT" sz="1800">
                <a:solidFill>
                  <a:schemeClr val="tx1"/>
                </a:solidFill>
              </a:rPr>
              <a:t> and </a:t>
            </a:r>
            <a:r>
              <a:rPr lang="it-IT" sz="1800" err="1">
                <a:solidFill>
                  <a:schemeClr val="tx1"/>
                </a:solidFill>
              </a:rPr>
              <a:t>controlling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BEF60675-1A75-A24E-B19B-BC1D9584EDFE}"/>
              </a:ext>
            </a:extLst>
          </p:cNvPr>
          <p:cNvSpPr/>
          <p:nvPr/>
        </p:nvSpPr>
        <p:spPr>
          <a:xfrm>
            <a:off x="8385415" y="1519384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13B155C-2C9C-3F46-914A-BF71F408C998}"/>
              </a:ext>
            </a:extLst>
          </p:cNvPr>
          <p:cNvSpPr/>
          <p:nvPr/>
        </p:nvSpPr>
        <p:spPr>
          <a:xfrm rot="18300181">
            <a:off x="10151540" y="2630071"/>
            <a:ext cx="390585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9C36928A-47AC-8247-9137-653268242696}"/>
              </a:ext>
            </a:extLst>
          </p:cNvPr>
          <p:cNvSpPr/>
          <p:nvPr/>
        </p:nvSpPr>
        <p:spPr>
          <a:xfrm rot="5400000">
            <a:off x="8252905" y="568803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D4DE2C43-3963-AF40-B3FB-8E764D260406}"/>
              </a:ext>
            </a:extLst>
          </p:cNvPr>
          <p:cNvSpPr/>
          <p:nvPr/>
        </p:nvSpPr>
        <p:spPr>
          <a:xfrm rot="13804324">
            <a:off x="6480723" y="279608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56F52BF3-FFAA-2A49-B9A6-91A4499F2BE0}"/>
              </a:ext>
            </a:extLst>
          </p:cNvPr>
          <p:cNvSpPr/>
          <p:nvPr/>
        </p:nvSpPr>
        <p:spPr>
          <a:xfrm rot="8089593">
            <a:off x="6535020" y="4725907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9CA7A9-0837-3046-928C-EF128A7727A4}"/>
              </a:ext>
            </a:extLst>
          </p:cNvPr>
          <p:cNvSpPr txBox="1"/>
          <p:nvPr/>
        </p:nvSpPr>
        <p:spPr>
          <a:xfrm>
            <a:off x="540902" y="1995618"/>
            <a:ext cx="41578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The </a:t>
            </a:r>
            <a:r>
              <a:rPr lang="it-IT" sz="1600" err="1"/>
              <a:t>analysis</a:t>
            </a:r>
            <a:r>
              <a:rPr lang="it-IT" sz="1600"/>
              <a:t> of </a:t>
            </a:r>
            <a:r>
              <a:rPr lang="it-IT" sz="1600" err="1"/>
              <a:t>measure</a:t>
            </a:r>
            <a:r>
              <a:rPr lang="it-IT" sz="1600"/>
              <a:t> </a:t>
            </a:r>
            <a:r>
              <a:rPr lang="it-IT" sz="1600" err="1"/>
              <a:t>used</a:t>
            </a:r>
            <a:r>
              <a:rPr lang="it-IT" sz="1600"/>
              <a:t> to </a:t>
            </a:r>
            <a:r>
              <a:rPr lang="it-IT" sz="1600" err="1"/>
              <a:t>desribe</a:t>
            </a:r>
            <a:r>
              <a:rPr lang="it-IT" sz="1600"/>
              <a:t> a </a:t>
            </a:r>
            <a:r>
              <a:rPr lang="it-IT" sz="1600" err="1"/>
              <a:t>process</a:t>
            </a:r>
            <a:r>
              <a:rPr lang="it-IT" sz="1600"/>
              <a:t>. </a:t>
            </a:r>
            <a:r>
              <a:rPr lang="it-IT" sz="1600" err="1"/>
              <a:t>Such</a:t>
            </a:r>
            <a:r>
              <a:rPr lang="it-IT" sz="1600"/>
              <a:t> </a:t>
            </a:r>
            <a:r>
              <a:rPr lang="it-IT" sz="1600" err="1"/>
              <a:t>as</a:t>
            </a:r>
            <a:r>
              <a:rPr lang="it-IT" sz="1600"/>
              <a:t>: </a:t>
            </a:r>
            <a:r>
              <a:rPr lang="it-IT" sz="1600" err="1"/>
              <a:t>Raw</a:t>
            </a:r>
            <a:r>
              <a:rPr lang="it-IT" sz="1600"/>
              <a:t> </a:t>
            </a:r>
            <a:r>
              <a:rPr lang="it-IT" sz="1600" err="1"/>
              <a:t>Material</a:t>
            </a:r>
            <a:r>
              <a:rPr lang="it-IT" sz="1600"/>
              <a:t> </a:t>
            </a:r>
            <a:r>
              <a:rPr lang="it-IT" sz="1600" err="1"/>
              <a:t>cost</a:t>
            </a:r>
            <a:r>
              <a:rPr lang="it-IT" sz="1600"/>
              <a:t>. Resource </a:t>
            </a:r>
            <a:r>
              <a:rPr lang="it-IT" sz="1600" err="1"/>
              <a:t>cost</a:t>
            </a:r>
            <a:r>
              <a:rPr lang="it-IT" sz="1600"/>
              <a:t>, Time to </a:t>
            </a:r>
            <a:r>
              <a:rPr lang="it-IT" sz="1600" err="1"/>
              <a:t>perform</a:t>
            </a:r>
            <a:r>
              <a:rPr lang="it-IT" sz="1600"/>
              <a:t> an </a:t>
            </a:r>
            <a:r>
              <a:rPr lang="it-IT" sz="1600" err="1"/>
              <a:t>activity</a:t>
            </a:r>
            <a:r>
              <a:rPr lang="it-IT" sz="1600"/>
              <a:t>, Time to </a:t>
            </a:r>
            <a:r>
              <a:rPr lang="it-IT" sz="1600" err="1"/>
              <a:t>perform</a:t>
            </a:r>
            <a:r>
              <a:rPr lang="it-IT" sz="1600"/>
              <a:t> the </a:t>
            </a:r>
            <a:r>
              <a:rPr lang="it-IT" sz="1600" err="1"/>
              <a:t>entire</a:t>
            </a:r>
            <a:r>
              <a:rPr lang="it-IT" sz="1600"/>
              <a:t> </a:t>
            </a:r>
            <a:r>
              <a:rPr lang="it-IT" sz="1600" err="1"/>
              <a:t>process</a:t>
            </a:r>
            <a:r>
              <a:rPr lang="it-IT" sz="1600"/>
              <a:t>, etc.</a:t>
            </a:r>
          </a:p>
          <a:p>
            <a:endParaRPr lang="it-IT" sz="1600"/>
          </a:p>
          <a:p>
            <a:endParaRPr lang="it-IT" sz="1600"/>
          </a:p>
          <a:p>
            <a:endParaRPr lang="it-IT" sz="160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EFD5C8B-8EF3-774C-8B41-7F441ED8E442}"/>
              </a:ext>
            </a:extLst>
          </p:cNvPr>
          <p:cNvSpPr/>
          <p:nvPr/>
        </p:nvSpPr>
        <p:spPr>
          <a:xfrm>
            <a:off x="4965762" y="184595"/>
            <a:ext cx="7200275" cy="6535712"/>
          </a:xfrm>
          <a:prstGeom prst="roundRect">
            <a:avLst/>
          </a:prstGeom>
          <a:solidFill>
            <a:srgbClr val="F2F2F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4D0E627-0787-1946-BF89-3786E9F0CF47}"/>
              </a:ext>
            </a:extLst>
          </p:cNvPr>
          <p:cNvSpPr/>
          <p:nvPr/>
        </p:nvSpPr>
        <p:spPr>
          <a:xfrm>
            <a:off x="10172174" y="3662171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err="1">
                <a:solidFill>
                  <a:schemeClr val="tx1"/>
                </a:solidFill>
              </a:rPr>
              <a:t>Process</a:t>
            </a:r>
            <a:r>
              <a:rPr lang="it-I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err="1">
                <a:solidFill>
                  <a:schemeClr val="tx1"/>
                </a:solidFill>
              </a:rPr>
              <a:t>analysis</a:t>
            </a:r>
            <a:endParaRPr lang="it-IT" sz="1800">
              <a:solidFill>
                <a:schemeClr val="tx1"/>
              </a:solidFill>
            </a:endParaRPr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9018FCCE-CE57-EF40-AEA5-2694ED3A079F}"/>
              </a:ext>
            </a:extLst>
          </p:cNvPr>
          <p:cNvSpPr/>
          <p:nvPr/>
        </p:nvSpPr>
        <p:spPr>
          <a:xfrm rot="2698415">
            <a:off x="10187163" y="4744035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E5E41-466D-7048-ABC3-FBE5BD29F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442" y="99625"/>
            <a:ext cx="7235237" cy="27404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DDC88F-4940-AF4B-B251-723371824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222" y="1739821"/>
            <a:ext cx="6810638" cy="182691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687AA2-470B-384A-BD48-CCCED487A4E2}"/>
              </a:ext>
            </a:extLst>
          </p:cNvPr>
          <p:cNvSpPr txBox="1"/>
          <p:nvPr/>
        </p:nvSpPr>
        <p:spPr>
          <a:xfrm>
            <a:off x="10496842" y="5065761"/>
            <a:ext cx="148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buClrTx/>
              <a:defRPr/>
            </a:pPr>
            <a:r>
              <a:rPr lang="en-US" sz="1600" kern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Quantitative estimations</a:t>
            </a:r>
            <a:endParaRPr lang="it-I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0224E7-BB36-B34D-8E3E-B84A48024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484" y="4300822"/>
            <a:ext cx="4211280" cy="227823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6F92A8-8E63-F94D-8872-40D47C3B8462}"/>
              </a:ext>
            </a:extLst>
          </p:cNvPr>
          <p:cNvSpPr txBox="1"/>
          <p:nvPr/>
        </p:nvSpPr>
        <p:spPr>
          <a:xfrm>
            <a:off x="5346665" y="5189889"/>
            <a:ext cx="4700036" cy="9543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err="1"/>
              <a:t>total</a:t>
            </a:r>
            <a:r>
              <a:rPr lang="it-IT"/>
              <a:t> </a:t>
            </a:r>
            <a:r>
              <a:rPr lang="it-IT" err="1"/>
              <a:t>cost</a:t>
            </a:r>
            <a:r>
              <a:rPr lang="it-IT"/>
              <a:t>-per-</a:t>
            </a:r>
            <a:r>
              <a:rPr lang="it-IT" err="1"/>
              <a:t>execution</a:t>
            </a:r>
            <a:r>
              <a:rPr lang="it-IT"/>
              <a:t> of the </a:t>
            </a:r>
            <a:r>
              <a:rPr lang="it-IT" err="1"/>
              <a:t>process</a:t>
            </a:r>
            <a:r>
              <a:rPr lang="it-IT"/>
              <a:t> </a:t>
            </a:r>
          </a:p>
          <a:p>
            <a:r>
              <a:rPr lang="it-IT"/>
              <a:t>50/(1−0.2)+13.5+75+100+0.6×100+0.4×25 = 321€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8DC0C6-D437-DE48-83B2-50601AC5169F}"/>
              </a:ext>
            </a:extLst>
          </p:cNvPr>
          <p:cNvSpPr/>
          <p:nvPr/>
        </p:nvSpPr>
        <p:spPr>
          <a:xfrm>
            <a:off x="530821" y="1435225"/>
            <a:ext cx="21647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/>
              <a:t>Quantitative Analysis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7874F1-C1FF-E145-B5A3-8C293EA4BB3B}"/>
              </a:ext>
            </a:extLst>
          </p:cNvPr>
          <p:cNvSpPr/>
          <p:nvPr/>
        </p:nvSpPr>
        <p:spPr>
          <a:xfrm>
            <a:off x="425403" y="4519727"/>
            <a:ext cx="36663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err="1"/>
              <a:t>We</a:t>
            </a:r>
            <a:r>
              <a:rPr lang="it-IT" sz="1600"/>
              <a:t> can use </a:t>
            </a:r>
            <a:r>
              <a:rPr lang="it-IT" sz="1600" err="1"/>
              <a:t>Simulation</a:t>
            </a:r>
            <a:r>
              <a:rPr lang="it-IT" sz="1600"/>
              <a:t> to estimate </a:t>
            </a:r>
            <a:r>
              <a:rPr lang="it-IT" sz="1600" err="1"/>
              <a:t>costs</a:t>
            </a:r>
            <a:r>
              <a:rPr lang="it-IT" sz="1600"/>
              <a:t> and </a:t>
            </a:r>
            <a:r>
              <a:rPr lang="it-IT" sz="1600" err="1"/>
              <a:t>variations</a:t>
            </a:r>
            <a:r>
              <a:rPr lang="it-IT" sz="1600"/>
              <a:t> </a:t>
            </a:r>
            <a:r>
              <a:rPr lang="it-IT" sz="1600" err="1"/>
              <a:t>based</a:t>
            </a:r>
            <a:r>
              <a:rPr lang="it-IT" sz="1600"/>
              <a:t> on </a:t>
            </a:r>
            <a:r>
              <a:rPr lang="it-IT" sz="1600" err="1"/>
              <a:t>hypothetical</a:t>
            </a:r>
            <a:r>
              <a:rPr lang="it-IT" sz="1600"/>
              <a:t> </a:t>
            </a:r>
            <a:r>
              <a:rPr lang="it-IT" sz="1600" err="1"/>
              <a:t>changes</a:t>
            </a:r>
            <a:r>
              <a:rPr lang="it-IT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638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 animBg="1"/>
      <p:bldP spid="5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27646</TotalTime>
  <Words>6049</Words>
  <Application>Microsoft Macintosh PowerPoint</Application>
  <PresentationFormat>Widescreen</PresentationFormat>
  <Paragraphs>1031</Paragraphs>
  <Slides>71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Gilroy Bold Italic</vt:lpstr>
      <vt:lpstr>Simple Light</vt:lpstr>
      <vt:lpstr>Process Mining</vt:lpstr>
      <vt:lpstr>Agenda</vt:lpstr>
      <vt:lpstr>Business Process Management Overview</vt:lpstr>
      <vt:lpstr>Business Process Management Overview</vt:lpstr>
      <vt:lpstr>The BPM Life-Cycle</vt:lpstr>
      <vt:lpstr>Process Identification</vt:lpstr>
      <vt:lpstr>Process Discovery</vt:lpstr>
      <vt:lpstr>Process Analysis</vt:lpstr>
      <vt:lpstr>Process Analysis</vt:lpstr>
      <vt:lpstr>Process Redesign</vt:lpstr>
      <vt:lpstr>Process Implementation</vt:lpstr>
      <vt:lpstr>PowerPoint Presentation</vt:lpstr>
      <vt:lpstr>PowerPoint Presentation</vt:lpstr>
      <vt:lpstr>Process Mining?</vt:lpstr>
      <vt:lpstr>What is Process Mining? </vt:lpstr>
      <vt:lpstr>What happens when we do Process Mining?</vt:lpstr>
      <vt:lpstr>What happens when we do Process Mining?</vt:lpstr>
      <vt:lpstr>What happens when we do Process Mining?</vt:lpstr>
      <vt:lpstr>What allowed us to spot a process deviation?</vt:lpstr>
      <vt:lpstr>Let’s start from the traces!</vt:lpstr>
      <vt:lpstr>Event log</vt:lpstr>
      <vt:lpstr>From Raw Data to Process Mining</vt:lpstr>
      <vt:lpstr>Why Process Mining?</vt:lpstr>
      <vt:lpstr>Where in the BP life-cycle?</vt:lpstr>
      <vt:lpstr>When Process Mining?</vt:lpstr>
      <vt:lpstr>Where is Process Mining done?</vt:lpstr>
      <vt:lpstr>Where is Process Mining done?</vt:lpstr>
      <vt:lpstr>Who is using Process Mining?</vt:lpstr>
      <vt:lpstr>Who is using Process Mining?</vt:lpstr>
      <vt:lpstr>How is Process Mining done?</vt:lpstr>
      <vt:lpstr>The three basic types of Process Mining</vt:lpstr>
      <vt:lpstr>The three basic types of Process Mining</vt:lpstr>
      <vt:lpstr>Process Models</vt:lpstr>
      <vt:lpstr>BPMN - Core</vt:lpstr>
      <vt:lpstr>How does Process Discovery work?</vt:lpstr>
      <vt:lpstr>How does Process Discovery work?</vt:lpstr>
      <vt:lpstr>How does Process Discovery work?</vt:lpstr>
      <vt:lpstr>How does Process Discovery work?</vt:lpstr>
      <vt:lpstr>Process Mining Algorithms</vt:lpstr>
      <vt:lpstr>Four quality dimensions </vt:lpstr>
      <vt:lpstr>Four quality dimensions?</vt:lpstr>
      <vt:lpstr>Four quality dimensions?</vt:lpstr>
      <vt:lpstr>Process Conformance</vt:lpstr>
      <vt:lpstr>Process Conformance</vt:lpstr>
      <vt:lpstr>Process Enhancement</vt:lpstr>
      <vt:lpstr>Process Repair</vt:lpstr>
      <vt:lpstr>How does a process mining project actually works?</vt:lpstr>
      <vt:lpstr>Process Mining</vt:lpstr>
      <vt:lpstr>PowerPoint Presentation</vt:lpstr>
      <vt:lpstr>Process Mining Tools (some of them)</vt:lpstr>
      <vt:lpstr>ProM</vt:lpstr>
      <vt:lpstr>ProM</vt:lpstr>
      <vt:lpstr>Disco - Log Overview</vt:lpstr>
      <vt:lpstr>PowerPoint Presentation</vt:lpstr>
      <vt:lpstr>Disco – Log Animation</vt:lpstr>
      <vt:lpstr>Process Diamond – Log Overview</vt:lpstr>
      <vt:lpstr>Process Diamond – Process Discovery</vt:lpstr>
      <vt:lpstr>Process Diamond – Log Animation</vt:lpstr>
      <vt:lpstr>Apromore - Log Overview</vt:lpstr>
      <vt:lpstr>Apromore – Process Discovery</vt:lpstr>
      <vt:lpstr>Apromore - Log Animation</vt:lpstr>
      <vt:lpstr>Apromore – Compare Logs</vt:lpstr>
      <vt:lpstr>Apromore – Try it!</vt:lpstr>
      <vt:lpstr>Apromore – Compare Models</vt:lpstr>
      <vt:lpstr>How to apply Process Mining?</vt:lpstr>
      <vt:lpstr>Where can you access Models and Logs?</vt:lpstr>
      <vt:lpstr>Research Question Recap </vt:lpstr>
      <vt:lpstr>Two words on the discarded questions</vt:lpstr>
      <vt:lpstr>Slide References and Additional Material</vt:lpstr>
      <vt:lpstr>References from Questions List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</dc:title>
  <cp:lastModifiedBy>Andrea Vandin</cp:lastModifiedBy>
  <cp:revision>135</cp:revision>
  <cp:lastPrinted>2021-03-31T16:20:32Z</cp:lastPrinted>
  <dcterms:modified xsi:type="dcterms:W3CDTF">2022-04-01T14:32:17Z</dcterms:modified>
</cp:coreProperties>
</file>